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93" r:id="rId34"/>
    <p:sldId id="285" r:id="rId35"/>
    <p:sldId id="286" r:id="rId36"/>
    <p:sldId id="287" r:id="rId37"/>
    <p:sldId id="288" r:id="rId38"/>
    <p:sldId id="289" r:id="rId39"/>
    <p:sldId id="290" r:id="rId40"/>
    <p:sldId id="291" r:id="rId41"/>
    <p:sldId id="292" r:id="rId42"/>
  </p:sldIdLst>
  <p:sldSz cx="18288000" cy="10287000"/>
  <p:notesSz cx="6858000" cy="9144000"/>
  <p:embeddedFontLst>
    <p:embeddedFont>
      <p:font typeface="Cormorant Garamond Bold Italics" pitchFamily="2" charset="77"/>
      <p:regular r:id="rId43"/>
      <p:bold r:id="rId44"/>
      <p:italic r:id="rId45"/>
      <p:boldItalic r:id="rId46"/>
    </p:embeddedFont>
    <p:embeddedFont>
      <p:font typeface="Quicksand" pitchFamily="2" charset="77"/>
      <p:regular r:id="rId47"/>
    </p:embeddedFont>
    <p:embeddedFont>
      <p:font typeface="Quicksand Bold" pitchFamily="2" charset="77"/>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2672F7-2AEE-0DA7-60FC-4CE593B6B355}" v="5" dt="2025-10-07T20:50:09.8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80" d="100"/>
          <a:sy n="80" d="100"/>
        </p:scale>
        <p:origin x="824" y="2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5.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38.sv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2.svg"/><Relationship Id="rId10" Type="http://schemas.openxmlformats.org/officeDocument/2006/relationships/image" Target="../media/image43.png"/><Relationship Id="rId4" Type="http://schemas.openxmlformats.org/officeDocument/2006/relationships/image" Target="../media/image1.png"/><Relationship Id="rId9" Type="http://schemas.openxmlformats.org/officeDocument/2006/relationships/image" Target="../media/image42.svg"/></Relationships>
</file>

<file path=ppt/slides/_rels/slide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a:off x="9158735" y="990600"/>
            <a:ext cx="8114971" cy="0"/>
          </a:xfrm>
          <a:prstGeom prst="line">
            <a:avLst/>
          </a:prstGeom>
          <a:ln w="76200" cap="flat">
            <a:solidFill>
              <a:srgbClr val="0F4662"/>
            </a:solidFill>
            <a:prstDash val="solid"/>
            <a:headEnd type="none" w="sm" len="sm"/>
            <a:tailEnd type="none" w="sm" len="sm"/>
          </a:ln>
        </p:spPr>
        <p:txBody>
          <a:bodyPr/>
          <a:lstStyle/>
          <a:p>
            <a:endParaRPr lang="en-US"/>
          </a:p>
        </p:txBody>
      </p:sp>
      <p:sp>
        <p:nvSpPr>
          <p:cNvPr id="3" name="AutoShape 3"/>
          <p:cNvSpPr/>
          <p:nvPr/>
        </p:nvSpPr>
        <p:spPr>
          <a:xfrm>
            <a:off x="1043764" y="9296400"/>
            <a:ext cx="8114971" cy="0"/>
          </a:xfrm>
          <a:prstGeom prst="line">
            <a:avLst/>
          </a:prstGeom>
          <a:ln w="76200" cap="flat">
            <a:solidFill>
              <a:srgbClr val="0F4662"/>
            </a:solidFill>
            <a:prstDash val="solid"/>
            <a:headEnd type="none" w="sm" len="sm"/>
            <a:tailEnd type="none" w="sm" len="sm"/>
          </a:ln>
        </p:spPr>
        <p:txBody>
          <a:bodyPr/>
          <a:lstStyle/>
          <a:p>
            <a:endParaRPr lang="en-US"/>
          </a:p>
        </p:txBody>
      </p:sp>
      <p:sp>
        <p:nvSpPr>
          <p:cNvPr id="4" name="Freeform 4"/>
          <p:cNvSpPr/>
          <p:nvPr/>
        </p:nvSpPr>
        <p:spPr>
          <a:xfrm>
            <a:off x="9618706" y="9037492"/>
            <a:ext cx="2968854" cy="441617"/>
          </a:xfrm>
          <a:custGeom>
            <a:avLst/>
            <a:gdLst/>
            <a:ahLst/>
            <a:cxnLst/>
            <a:rect l="l" t="t" r="r" b="b"/>
            <a:pathLst>
              <a:path w="2968854" h="441617">
                <a:moveTo>
                  <a:pt x="0" y="0"/>
                </a:moveTo>
                <a:lnTo>
                  <a:pt x="2968854" y="0"/>
                </a:lnTo>
                <a:lnTo>
                  <a:pt x="2968854" y="441616"/>
                </a:lnTo>
                <a:lnTo>
                  <a:pt x="0" y="441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5646742" y="807892"/>
            <a:ext cx="2968854" cy="441617"/>
          </a:xfrm>
          <a:custGeom>
            <a:avLst/>
            <a:gdLst/>
            <a:ahLst/>
            <a:cxnLst/>
            <a:rect l="l" t="t" r="r" b="b"/>
            <a:pathLst>
              <a:path w="2968854" h="441617">
                <a:moveTo>
                  <a:pt x="0" y="0"/>
                </a:moveTo>
                <a:lnTo>
                  <a:pt x="2968854" y="0"/>
                </a:lnTo>
                <a:lnTo>
                  <a:pt x="2968854" y="441616"/>
                </a:lnTo>
                <a:lnTo>
                  <a:pt x="0" y="441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0" y="-463458"/>
            <a:ext cx="4362175" cy="2908117"/>
          </a:xfrm>
          <a:custGeom>
            <a:avLst/>
            <a:gdLst/>
            <a:ahLst/>
            <a:cxnLst/>
            <a:rect l="l" t="t" r="r" b="b"/>
            <a:pathLst>
              <a:path w="4362175" h="2908117">
                <a:moveTo>
                  <a:pt x="0" y="0"/>
                </a:moveTo>
                <a:lnTo>
                  <a:pt x="4362175" y="0"/>
                </a:lnTo>
                <a:lnTo>
                  <a:pt x="4362175" y="2908116"/>
                </a:lnTo>
                <a:lnTo>
                  <a:pt x="0" y="2908116"/>
                </a:lnTo>
                <a:lnTo>
                  <a:pt x="0" y="0"/>
                </a:lnTo>
                <a:close/>
              </a:path>
            </a:pathLst>
          </a:custGeom>
          <a:blipFill>
            <a:blip r:embed="rId4"/>
            <a:stretch>
              <a:fillRect/>
            </a:stretch>
          </a:blipFill>
        </p:spPr>
        <p:txBody>
          <a:bodyPr/>
          <a:lstStyle/>
          <a:p>
            <a:endParaRPr lang="en-US"/>
          </a:p>
        </p:txBody>
      </p:sp>
      <p:sp>
        <p:nvSpPr>
          <p:cNvPr id="7" name="Freeform 7"/>
          <p:cNvSpPr/>
          <p:nvPr/>
        </p:nvSpPr>
        <p:spPr>
          <a:xfrm>
            <a:off x="12904137" y="9296400"/>
            <a:ext cx="5140726" cy="736628"/>
          </a:xfrm>
          <a:custGeom>
            <a:avLst/>
            <a:gdLst/>
            <a:ahLst/>
            <a:cxnLst/>
            <a:rect l="l" t="t" r="r" b="b"/>
            <a:pathLst>
              <a:path w="5140726" h="736628">
                <a:moveTo>
                  <a:pt x="0" y="0"/>
                </a:moveTo>
                <a:lnTo>
                  <a:pt x="5140726" y="0"/>
                </a:lnTo>
                <a:lnTo>
                  <a:pt x="5140726" y="736628"/>
                </a:lnTo>
                <a:lnTo>
                  <a:pt x="0" y="736628"/>
                </a:lnTo>
                <a:lnTo>
                  <a:pt x="0" y="0"/>
                </a:lnTo>
                <a:close/>
              </a:path>
            </a:pathLst>
          </a:custGeom>
          <a:blipFill>
            <a:blip r:embed="rId5"/>
            <a:stretch>
              <a:fillRect/>
            </a:stretch>
          </a:blipFill>
        </p:spPr>
        <p:txBody>
          <a:bodyPr/>
          <a:lstStyle/>
          <a:p>
            <a:endParaRPr lang="en-US"/>
          </a:p>
        </p:txBody>
      </p:sp>
      <p:sp>
        <p:nvSpPr>
          <p:cNvPr id="8" name="Freeform 8"/>
          <p:cNvSpPr/>
          <p:nvPr/>
        </p:nvSpPr>
        <p:spPr>
          <a:xfrm>
            <a:off x="973194" y="7428827"/>
            <a:ext cx="1764345" cy="1764345"/>
          </a:xfrm>
          <a:custGeom>
            <a:avLst/>
            <a:gdLst/>
            <a:ahLst/>
            <a:cxnLst/>
            <a:rect l="l" t="t" r="r" b="b"/>
            <a:pathLst>
              <a:path w="1764345" h="1764345">
                <a:moveTo>
                  <a:pt x="0" y="0"/>
                </a:moveTo>
                <a:lnTo>
                  <a:pt x="1764345" y="0"/>
                </a:lnTo>
                <a:lnTo>
                  <a:pt x="1764345" y="1764345"/>
                </a:lnTo>
                <a:lnTo>
                  <a:pt x="0" y="1764345"/>
                </a:lnTo>
                <a:lnTo>
                  <a:pt x="0" y="0"/>
                </a:lnTo>
                <a:close/>
              </a:path>
            </a:pathLst>
          </a:custGeom>
          <a:blipFill>
            <a:blip r:embed="rId6"/>
            <a:stretch>
              <a:fillRect/>
            </a:stretch>
          </a:blipFill>
        </p:spPr>
        <p:txBody>
          <a:bodyPr/>
          <a:lstStyle/>
          <a:p>
            <a:endParaRPr lang="en-US"/>
          </a:p>
        </p:txBody>
      </p:sp>
      <p:sp>
        <p:nvSpPr>
          <p:cNvPr id="9" name="Freeform 9"/>
          <p:cNvSpPr/>
          <p:nvPr/>
        </p:nvSpPr>
        <p:spPr>
          <a:xfrm>
            <a:off x="2960835" y="7428827"/>
            <a:ext cx="1764345" cy="1764345"/>
          </a:xfrm>
          <a:custGeom>
            <a:avLst/>
            <a:gdLst/>
            <a:ahLst/>
            <a:cxnLst/>
            <a:rect l="l" t="t" r="r" b="b"/>
            <a:pathLst>
              <a:path w="1764345" h="1764345">
                <a:moveTo>
                  <a:pt x="0" y="0"/>
                </a:moveTo>
                <a:lnTo>
                  <a:pt x="1764345" y="0"/>
                </a:lnTo>
                <a:lnTo>
                  <a:pt x="1764345" y="1764345"/>
                </a:lnTo>
                <a:lnTo>
                  <a:pt x="0" y="1764345"/>
                </a:lnTo>
                <a:lnTo>
                  <a:pt x="0" y="0"/>
                </a:lnTo>
                <a:close/>
              </a:path>
            </a:pathLst>
          </a:custGeom>
          <a:blipFill>
            <a:blip r:embed="rId7"/>
            <a:stretch>
              <a:fillRect/>
            </a:stretch>
          </a:blipFill>
        </p:spPr>
        <p:txBody>
          <a:bodyPr/>
          <a:lstStyle/>
          <a:p>
            <a:endParaRPr lang="en-US"/>
          </a:p>
        </p:txBody>
      </p:sp>
      <p:sp>
        <p:nvSpPr>
          <p:cNvPr id="10" name="TextBox 10"/>
          <p:cNvSpPr txBox="1"/>
          <p:nvPr/>
        </p:nvSpPr>
        <p:spPr>
          <a:xfrm>
            <a:off x="1043764" y="3688017"/>
            <a:ext cx="16229942" cy="3675682"/>
          </a:xfrm>
          <a:prstGeom prst="rect">
            <a:avLst/>
          </a:prstGeom>
        </p:spPr>
        <p:txBody>
          <a:bodyPr lIns="0" tIns="0" rIns="0" bIns="0" rtlCol="0" anchor="t">
            <a:spAutoFit/>
          </a:bodyPr>
          <a:lstStyle/>
          <a:p>
            <a:pPr marL="0" lvl="0" indent="0" algn="ctr">
              <a:lnSpc>
                <a:spcPts val="13376"/>
              </a:lnSpc>
            </a:pPr>
            <a:r>
              <a:rPr lang="en-US" sz="18577" b="1" i="1">
                <a:solidFill>
                  <a:srgbClr val="0F4662"/>
                </a:solidFill>
                <a:latin typeface="Cormorant Garamond Bold Italics"/>
                <a:ea typeface="Cormorant Garamond Bold Italics"/>
                <a:cs typeface="Cormorant Garamond Bold Italics"/>
                <a:sym typeface="Cormorant Garamond Bold Italics"/>
              </a:rPr>
              <a:t>Substance Use Prevention</a:t>
            </a:r>
          </a:p>
        </p:txBody>
      </p:sp>
      <p:sp>
        <p:nvSpPr>
          <p:cNvPr id="11" name="TextBox 11"/>
          <p:cNvSpPr txBox="1"/>
          <p:nvPr/>
        </p:nvSpPr>
        <p:spPr>
          <a:xfrm>
            <a:off x="2737539" y="2349408"/>
            <a:ext cx="12812922" cy="837844"/>
          </a:xfrm>
          <a:prstGeom prst="rect">
            <a:avLst/>
          </a:prstGeom>
        </p:spPr>
        <p:txBody>
          <a:bodyPr lIns="0" tIns="0" rIns="0" bIns="0" rtlCol="0" anchor="t">
            <a:spAutoFit/>
          </a:bodyPr>
          <a:lstStyle/>
          <a:p>
            <a:pPr marL="0" lvl="0" indent="0" algn="ctr">
              <a:lnSpc>
                <a:spcPts val="6844"/>
              </a:lnSpc>
              <a:spcBef>
                <a:spcPct val="0"/>
              </a:spcBef>
            </a:pPr>
            <a:r>
              <a:rPr lang="en-US" sz="4889">
                <a:solidFill>
                  <a:srgbClr val="0F4662"/>
                </a:solidFill>
                <a:latin typeface="Quicksand"/>
                <a:ea typeface="Quicksand"/>
                <a:cs typeface="Quicksand"/>
                <a:sym typeface="Quicksand"/>
              </a:rPr>
              <a:t>Scott County Public Health</a:t>
            </a:r>
          </a:p>
        </p:txBody>
      </p:sp>
      <p:sp>
        <p:nvSpPr>
          <p:cNvPr id="12" name="TextBox 12"/>
          <p:cNvSpPr txBox="1"/>
          <p:nvPr/>
        </p:nvSpPr>
        <p:spPr>
          <a:xfrm>
            <a:off x="5649752" y="7060644"/>
            <a:ext cx="6988496" cy="525912"/>
          </a:xfrm>
          <a:prstGeom prst="rect">
            <a:avLst/>
          </a:prstGeom>
        </p:spPr>
        <p:txBody>
          <a:bodyPr lIns="0" tIns="0" rIns="0" bIns="0" rtlCol="0" anchor="t">
            <a:spAutoFit/>
          </a:bodyPr>
          <a:lstStyle/>
          <a:p>
            <a:pPr marL="0" lvl="0" indent="0" algn="ctr">
              <a:lnSpc>
                <a:spcPts val="4397"/>
              </a:lnSpc>
              <a:spcBef>
                <a:spcPct val="0"/>
              </a:spcBef>
            </a:pPr>
            <a:r>
              <a:rPr lang="en-US" sz="3141">
                <a:solidFill>
                  <a:srgbClr val="0F4662"/>
                </a:solidFill>
                <a:latin typeface="Quicksand"/>
                <a:ea typeface="Quicksand"/>
                <a:cs typeface="Quicksand"/>
                <a:sym typeface="Quicksand"/>
              </a:rPr>
              <a:t>9 October,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a:off x="9158735" y="990600"/>
            <a:ext cx="8114971" cy="0"/>
          </a:xfrm>
          <a:prstGeom prst="line">
            <a:avLst/>
          </a:prstGeom>
          <a:ln w="76200" cap="flat">
            <a:solidFill>
              <a:srgbClr val="0F4662"/>
            </a:solidFill>
            <a:prstDash val="solid"/>
            <a:headEnd type="none" w="sm" len="sm"/>
            <a:tailEnd type="none" w="sm" len="sm"/>
          </a:ln>
        </p:spPr>
        <p:txBody>
          <a:bodyPr/>
          <a:lstStyle/>
          <a:p>
            <a:endParaRPr lang="en-US"/>
          </a:p>
        </p:txBody>
      </p:sp>
      <p:sp>
        <p:nvSpPr>
          <p:cNvPr id="3" name="AutoShape 3"/>
          <p:cNvSpPr/>
          <p:nvPr/>
        </p:nvSpPr>
        <p:spPr>
          <a:xfrm>
            <a:off x="1043764" y="9296400"/>
            <a:ext cx="8114971" cy="0"/>
          </a:xfrm>
          <a:prstGeom prst="line">
            <a:avLst/>
          </a:prstGeom>
          <a:ln w="76200" cap="flat">
            <a:solidFill>
              <a:srgbClr val="0F4662"/>
            </a:solidFill>
            <a:prstDash val="solid"/>
            <a:headEnd type="none" w="sm" len="sm"/>
            <a:tailEnd type="none" w="sm" len="sm"/>
          </a:ln>
        </p:spPr>
        <p:txBody>
          <a:bodyPr/>
          <a:lstStyle/>
          <a:p>
            <a:endParaRPr lang="en-US"/>
          </a:p>
        </p:txBody>
      </p:sp>
      <p:sp>
        <p:nvSpPr>
          <p:cNvPr id="4" name="Freeform 4"/>
          <p:cNvSpPr/>
          <p:nvPr/>
        </p:nvSpPr>
        <p:spPr>
          <a:xfrm>
            <a:off x="9618706" y="9037492"/>
            <a:ext cx="2968854" cy="441617"/>
          </a:xfrm>
          <a:custGeom>
            <a:avLst/>
            <a:gdLst/>
            <a:ahLst/>
            <a:cxnLst/>
            <a:rect l="l" t="t" r="r" b="b"/>
            <a:pathLst>
              <a:path w="2968854" h="441617">
                <a:moveTo>
                  <a:pt x="0" y="0"/>
                </a:moveTo>
                <a:lnTo>
                  <a:pt x="2968854" y="0"/>
                </a:lnTo>
                <a:lnTo>
                  <a:pt x="2968854" y="441616"/>
                </a:lnTo>
                <a:lnTo>
                  <a:pt x="0" y="441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5646742" y="807892"/>
            <a:ext cx="2968854" cy="441617"/>
          </a:xfrm>
          <a:custGeom>
            <a:avLst/>
            <a:gdLst/>
            <a:ahLst/>
            <a:cxnLst/>
            <a:rect l="l" t="t" r="r" b="b"/>
            <a:pathLst>
              <a:path w="2968854" h="441617">
                <a:moveTo>
                  <a:pt x="0" y="0"/>
                </a:moveTo>
                <a:lnTo>
                  <a:pt x="2968854" y="0"/>
                </a:lnTo>
                <a:lnTo>
                  <a:pt x="2968854" y="441616"/>
                </a:lnTo>
                <a:lnTo>
                  <a:pt x="0" y="441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028700" y="3729521"/>
            <a:ext cx="16229942" cy="3675682"/>
          </a:xfrm>
          <a:prstGeom prst="rect">
            <a:avLst/>
          </a:prstGeom>
        </p:spPr>
        <p:txBody>
          <a:bodyPr lIns="0" tIns="0" rIns="0" bIns="0" rtlCol="0" anchor="t">
            <a:spAutoFit/>
          </a:bodyPr>
          <a:lstStyle/>
          <a:p>
            <a:pPr marL="0" lvl="0" indent="0" algn="ctr">
              <a:lnSpc>
                <a:spcPts val="13376"/>
              </a:lnSpc>
            </a:pPr>
            <a:r>
              <a:rPr lang="en-US" sz="18577" b="1" i="1">
                <a:solidFill>
                  <a:srgbClr val="0F4662"/>
                </a:solidFill>
                <a:latin typeface="Cormorant Garamond Bold Italics"/>
                <a:ea typeface="Cormorant Garamond Bold Italics"/>
                <a:cs typeface="Cormorant Garamond Bold Italics"/>
                <a:sym typeface="Cormorant Garamond Bold Italics"/>
              </a:rPr>
              <a:t>Parent Perception Survey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0D3FC"/>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a:off x="9158735" y="990600"/>
            <a:ext cx="8114971" cy="0"/>
          </a:xfrm>
          <a:prstGeom prst="line">
            <a:avLst/>
          </a:prstGeom>
          <a:ln w="76200" cap="flat">
            <a:solidFill>
              <a:srgbClr val="0F4662"/>
            </a:solidFill>
            <a:prstDash val="solid"/>
            <a:headEnd type="none" w="sm" len="sm"/>
            <a:tailEnd type="none" w="sm" len="sm"/>
          </a:ln>
        </p:spPr>
        <p:txBody>
          <a:bodyPr/>
          <a:lstStyle/>
          <a:p>
            <a:endParaRPr lang="en-US"/>
          </a:p>
        </p:txBody>
      </p:sp>
      <p:sp>
        <p:nvSpPr>
          <p:cNvPr id="3" name="AutoShape 3"/>
          <p:cNvSpPr/>
          <p:nvPr/>
        </p:nvSpPr>
        <p:spPr>
          <a:xfrm>
            <a:off x="1043764" y="9296400"/>
            <a:ext cx="8114971" cy="0"/>
          </a:xfrm>
          <a:prstGeom prst="line">
            <a:avLst/>
          </a:prstGeom>
          <a:ln w="76200" cap="flat">
            <a:solidFill>
              <a:srgbClr val="0F4662"/>
            </a:solidFill>
            <a:prstDash val="solid"/>
            <a:headEnd type="none" w="sm" len="sm"/>
            <a:tailEnd type="none" w="sm" len="sm"/>
          </a:ln>
        </p:spPr>
        <p:txBody>
          <a:bodyPr/>
          <a:lstStyle/>
          <a:p>
            <a:endParaRPr lang="en-US"/>
          </a:p>
        </p:txBody>
      </p:sp>
      <p:sp>
        <p:nvSpPr>
          <p:cNvPr id="4" name="Freeform 4"/>
          <p:cNvSpPr/>
          <p:nvPr/>
        </p:nvSpPr>
        <p:spPr>
          <a:xfrm>
            <a:off x="9618706" y="9037492"/>
            <a:ext cx="2968854" cy="441617"/>
          </a:xfrm>
          <a:custGeom>
            <a:avLst/>
            <a:gdLst/>
            <a:ahLst/>
            <a:cxnLst/>
            <a:rect l="l" t="t" r="r" b="b"/>
            <a:pathLst>
              <a:path w="2968854" h="441617">
                <a:moveTo>
                  <a:pt x="0" y="0"/>
                </a:moveTo>
                <a:lnTo>
                  <a:pt x="2968854" y="0"/>
                </a:lnTo>
                <a:lnTo>
                  <a:pt x="2968854" y="441616"/>
                </a:lnTo>
                <a:lnTo>
                  <a:pt x="0" y="441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5646742" y="807892"/>
            <a:ext cx="2968854" cy="441617"/>
          </a:xfrm>
          <a:custGeom>
            <a:avLst/>
            <a:gdLst/>
            <a:ahLst/>
            <a:cxnLst/>
            <a:rect l="l" t="t" r="r" b="b"/>
            <a:pathLst>
              <a:path w="2968854" h="441617">
                <a:moveTo>
                  <a:pt x="0" y="0"/>
                </a:moveTo>
                <a:lnTo>
                  <a:pt x="2968854" y="0"/>
                </a:lnTo>
                <a:lnTo>
                  <a:pt x="2968854" y="441616"/>
                </a:lnTo>
                <a:lnTo>
                  <a:pt x="0" y="441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028700" y="3729521"/>
            <a:ext cx="16229942" cy="3675682"/>
          </a:xfrm>
          <a:prstGeom prst="rect">
            <a:avLst/>
          </a:prstGeom>
        </p:spPr>
        <p:txBody>
          <a:bodyPr lIns="0" tIns="0" rIns="0" bIns="0" rtlCol="0" anchor="t">
            <a:spAutoFit/>
          </a:bodyPr>
          <a:lstStyle/>
          <a:p>
            <a:pPr marL="0" lvl="0" indent="0" algn="ctr">
              <a:lnSpc>
                <a:spcPts val="13376"/>
              </a:lnSpc>
            </a:pPr>
            <a:r>
              <a:rPr lang="en-US" sz="18577" b="1" i="1">
                <a:solidFill>
                  <a:srgbClr val="0F4662"/>
                </a:solidFill>
                <a:latin typeface="Cormorant Garamond Bold Italics"/>
                <a:ea typeface="Cormorant Garamond Bold Italics"/>
                <a:cs typeface="Cormorant Garamond Bold Italics"/>
                <a:sym typeface="Cormorant Garamond Bold Italics"/>
              </a:rPr>
              <a:t>What are we doing about it?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4099486"/>
            <a:chOff x="0" y="0"/>
            <a:chExt cx="4816593" cy="1079700"/>
          </a:xfrm>
        </p:grpSpPr>
        <p:sp>
          <p:nvSpPr>
            <p:cNvPr id="3" name="Freeform 3"/>
            <p:cNvSpPr/>
            <p:nvPr/>
          </p:nvSpPr>
          <p:spPr>
            <a:xfrm>
              <a:off x="0" y="0"/>
              <a:ext cx="4816592" cy="10797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txBody>
            <a:bodyPr/>
            <a:lstStyle/>
            <a:p>
              <a:endParaRPr lang="en-US"/>
            </a:p>
          </p:txBody>
        </p:sp>
        <p:sp>
          <p:nvSpPr>
            <p:cNvPr id="4" name="TextBox 4"/>
            <p:cNvSpPr txBox="1"/>
            <p:nvPr/>
          </p:nvSpPr>
          <p:spPr>
            <a:xfrm>
              <a:off x="0" y="-47625"/>
              <a:ext cx="4816593" cy="1127325"/>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4839670" y="451963"/>
            <a:ext cx="3159855" cy="3195560"/>
          </a:xfrm>
          <a:custGeom>
            <a:avLst/>
            <a:gdLst/>
            <a:ahLst/>
            <a:cxnLst/>
            <a:rect l="l" t="t" r="r" b="b"/>
            <a:pathLst>
              <a:path w="3159855" h="3195560">
                <a:moveTo>
                  <a:pt x="0" y="0"/>
                </a:moveTo>
                <a:lnTo>
                  <a:pt x="3159856" y="0"/>
                </a:lnTo>
                <a:lnTo>
                  <a:pt x="3159856" y="3195560"/>
                </a:lnTo>
                <a:lnTo>
                  <a:pt x="0" y="3195560"/>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028700" y="599709"/>
            <a:ext cx="9914964" cy="1085215"/>
          </a:xfrm>
          <a:prstGeom prst="rect">
            <a:avLst/>
          </a:prstGeom>
        </p:spPr>
        <p:txBody>
          <a:bodyPr lIns="0" tIns="0" rIns="0" bIns="0" rtlCol="0" anchor="t">
            <a:spAutoFit/>
          </a:bodyPr>
          <a:lstStyle/>
          <a:p>
            <a:pPr marL="0" lvl="0" indent="0" algn="l">
              <a:lnSpc>
                <a:spcPts val="8959"/>
              </a:lnSpc>
              <a:spcBef>
                <a:spcPct val="0"/>
              </a:spcBef>
            </a:pPr>
            <a:r>
              <a:rPr lang="en-US" sz="6399" b="1" i="1">
                <a:solidFill>
                  <a:srgbClr val="0F4662"/>
                </a:solidFill>
                <a:latin typeface="Cormorant Garamond Bold Italics"/>
                <a:ea typeface="Cormorant Garamond Bold Italics"/>
                <a:cs typeface="Cormorant Garamond Bold Italics"/>
                <a:sym typeface="Cormorant Garamond Bold Italics"/>
              </a:rPr>
              <a:t>Drug Free Communities (DFC)</a:t>
            </a:r>
          </a:p>
        </p:txBody>
      </p:sp>
      <p:sp>
        <p:nvSpPr>
          <p:cNvPr id="7" name="TextBox 7"/>
          <p:cNvSpPr txBox="1"/>
          <p:nvPr/>
        </p:nvSpPr>
        <p:spPr>
          <a:xfrm>
            <a:off x="1028700" y="4264660"/>
            <a:ext cx="16230600" cy="4993640"/>
          </a:xfrm>
          <a:prstGeom prst="rect">
            <a:avLst/>
          </a:prstGeom>
        </p:spPr>
        <p:txBody>
          <a:bodyPr lIns="0" tIns="0" rIns="0" bIns="0" rtlCol="0" anchor="t">
            <a:spAutoFit/>
          </a:bodyPr>
          <a:lstStyle/>
          <a:p>
            <a:pPr algn="l">
              <a:lnSpc>
                <a:spcPts val="4199"/>
              </a:lnSpc>
            </a:pPr>
            <a:r>
              <a:rPr lang="en-US" sz="2999" b="1">
                <a:solidFill>
                  <a:srgbClr val="0F4662"/>
                </a:solidFill>
                <a:latin typeface="Quicksand Bold"/>
                <a:ea typeface="Quicksand Bold"/>
                <a:cs typeface="Quicksand Bold"/>
                <a:sym typeface="Quicksand Bold"/>
              </a:rPr>
              <a:t>DFC Objectives:​</a:t>
            </a:r>
          </a:p>
          <a:p>
            <a:pPr algn="l">
              <a:lnSpc>
                <a:spcPts val="4199"/>
              </a:lnSpc>
            </a:pPr>
            <a:r>
              <a:rPr lang="en-US" sz="2999" b="1">
                <a:solidFill>
                  <a:srgbClr val="0F4662"/>
                </a:solidFill>
                <a:latin typeface="Quicksand Bold"/>
                <a:ea typeface="Quicksand Bold"/>
                <a:cs typeface="Quicksand Bold"/>
                <a:sym typeface="Quicksand Bold"/>
              </a:rPr>
              <a:t>​</a:t>
            </a:r>
          </a:p>
          <a:p>
            <a:pPr marL="604519" lvl="1" indent="-302260" algn="l">
              <a:lnSpc>
                <a:spcPts val="3919"/>
              </a:lnSpc>
              <a:buFont typeface="Arial"/>
              <a:buChar char="•"/>
            </a:pPr>
            <a:r>
              <a:rPr lang="en-US" sz="2799" b="1">
                <a:solidFill>
                  <a:srgbClr val="0F4662"/>
                </a:solidFill>
                <a:latin typeface="Quicksand Bold"/>
                <a:ea typeface="Quicksand Bold"/>
                <a:cs typeface="Quicksand Bold"/>
                <a:sym typeface="Quicksand Bold"/>
              </a:rPr>
              <a:t>Establish and strengthen collaboration among communities, public and private non-profit agencies, and Federal, state, local and tribal governments to support the efforts of community coalitions working to prevent and reduce substance use among youth.​​</a:t>
            </a:r>
          </a:p>
          <a:p>
            <a:pPr algn="l">
              <a:lnSpc>
                <a:spcPts val="3919"/>
              </a:lnSpc>
            </a:pPr>
            <a:r>
              <a:rPr lang="en-US" sz="2799" b="1">
                <a:solidFill>
                  <a:srgbClr val="0F4662"/>
                </a:solidFill>
                <a:latin typeface="Quicksand Bold"/>
                <a:ea typeface="Quicksand Bold"/>
                <a:cs typeface="Quicksand Bold"/>
                <a:sym typeface="Quicksand Bold"/>
              </a:rPr>
              <a:t>​</a:t>
            </a:r>
          </a:p>
          <a:p>
            <a:pPr marL="604519" lvl="1" indent="-302260" algn="l">
              <a:lnSpc>
                <a:spcPts val="3919"/>
              </a:lnSpc>
              <a:buFont typeface="Arial"/>
              <a:buChar char="•"/>
            </a:pPr>
            <a:r>
              <a:rPr lang="en-US" sz="2799" b="1">
                <a:solidFill>
                  <a:srgbClr val="0F4662"/>
                </a:solidFill>
                <a:latin typeface="Quicksand Bold"/>
                <a:ea typeface="Quicksand Bold"/>
                <a:cs typeface="Quicksand Bold"/>
                <a:sym typeface="Quicksand Bold"/>
              </a:rPr>
              <a:t>Reduce substance use among youth and, over time, reduce substance use among adults by addressing the factors in a community that increase risk and promoting factors that minimize risk for substance use.​</a:t>
            </a:r>
          </a:p>
          <a:p>
            <a:pPr marL="0" lvl="0" indent="0" algn="l">
              <a:lnSpc>
                <a:spcPts val="3919"/>
              </a:lnSpc>
              <a:spcBef>
                <a:spcPct val="0"/>
              </a:spcBef>
            </a:pPr>
            <a:endParaRPr lang="en-US" sz="2799" b="1">
              <a:solidFill>
                <a:srgbClr val="0F4662"/>
              </a:solidFill>
              <a:latin typeface="Quicksand Bold"/>
              <a:ea typeface="Quicksand Bold"/>
              <a:cs typeface="Quicksand Bold"/>
              <a:sym typeface="Quicksand 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4099486"/>
            <a:chOff x="0" y="0"/>
            <a:chExt cx="4816593" cy="1079700"/>
          </a:xfrm>
        </p:grpSpPr>
        <p:sp>
          <p:nvSpPr>
            <p:cNvPr id="3" name="Freeform 3"/>
            <p:cNvSpPr/>
            <p:nvPr/>
          </p:nvSpPr>
          <p:spPr>
            <a:xfrm>
              <a:off x="0" y="0"/>
              <a:ext cx="4816592" cy="10797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txBody>
            <a:bodyPr/>
            <a:lstStyle/>
            <a:p>
              <a:endParaRPr lang="en-US"/>
            </a:p>
          </p:txBody>
        </p:sp>
        <p:sp>
          <p:nvSpPr>
            <p:cNvPr id="4" name="TextBox 4"/>
            <p:cNvSpPr txBox="1"/>
            <p:nvPr/>
          </p:nvSpPr>
          <p:spPr>
            <a:xfrm>
              <a:off x="0" y="-47625"/>
              <a:ext cx="4816593" cy="1127325"/>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41799" y="1400738"/>
            <a:ext cx="2541426" cy="2541426"/>
          </a:xfrm>
          <a:custGeom>
            <a:avLst/>
            <a:gdLst/>
            <a:ahLst/>
            <a:cxnLst/>
            <a:rect l="l" t="t" r="r" b="b"/>
            <a:pathLst>
              <a:path w="2541426" h="2541426">
                <a:moveTo>
                  <a:pt x="0" y="0"/>
                </a:moveTo>
                <a:lnTo>
                  <a:pt x="2541426" y="0"/>
                </a:lnTo>
                <a:lnTo>
                  <a:pt x="2541426" y="2541426"/>
                </a:lnTo>
                <a:lnTo>
                  <a:pt x="0" y="2541426"/>
                </a:lnTo>
                <a:lnTo>
                  <a:pt x="0" y="0"/>
                </a:lnTo>
                <a:close/>
              </a:path>
            </a:pathLst>
          </a:custGeom>
          <a:blipFill>
            <a:blip r:embed="rId2"/>
            <a:stretch>
              <a:fillRect/>
            </a:stretch>
          </a:blipFill>
        </p:spPr>
        <p:txBody>
          <a:bodyPr/>
          <a:lstStyle/>
          <a:p>
            <a:endParaRPr lang="en-US"/>
          </a:p>
        </p:txBody>
      </p:sp>
      <p:sp>
        <p:nvSpPr>
          <p:cNvPr id="6" name="Freeform 6"/>
          <p:cNvSpPr/>
          <p:nvPr/>
        </p:nvSpPr>
        <p:spPr>
          <a:xfrm>
            <a:off x="10522288" y="4099486"/>
            <a:ext cx="7660937" cy="6032988"/>
          </a:xfrm>
          <a:custGeom>
            <a:avLst/>
            <a:gdLst/>
            <a:ahLst/>
            <a:cxnLst/>
            <a:rect l="l" t="t" r="r" b="b"/>
            <a:pathLst>
              <a:path w="7660937" h="6032988">
                <a:moveTo>
                  <a:pt x="0" y="0"/>
                </a:moveTo>
                <a:lnTo>
                  <a:pt x="7660937" y="0"/>
                </a:lnTo>
                <a:lnTo>
                  <a:pt x="7660937" y="6032988"/>
                </a:lnTo>
                <a:lnTo>
                  <a:pt x="0" y="6032988"/>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1028700" y="5248373"/>
            <a:ext cx="8115300" cy="3832589"/>
          </a:xfrm>
          <a:prstGeom prst="rect">
            <a:avLst/>
          </a:prstGeom>
        </p:spPr>
        <p:txBody>
          <a:bodyPr lIns="0" tIns="0" rIns="0" bIns="0" rtlCol="0" anchor="t">
            <a:spAutoFit/>
          </a:bodyPr>
          <a:lstStyle/>
          <a:p>
            <a:pPr algn="l">
              <a:lnSpc>
                <a:spcPts val="3803"/>
              </a:lnSpc>
            </a:pPr>
            <a:r>
              <a:rPr lang="en-US" sz="2716" b="1">
                <a:solidFill>
                  <a:srgbClr val="0F4662"/>
                </a:solidFill>
                <a:latin typeface="Quicksand Bold"/>
                <a:ea typeface="Quicksand Bold"/>
                <a:cs typeface="Quicksand Bold"/>
                <a:sym typeface="Quicksand Bold"/>
              </a:rPr>
              <a:t>The Scott County Prevention Coalition (SCPC) is a diverse partnership dedicated to engaging and mobilizing the community to reduce and prevent youth and adult substance misuse for a sustainable and healthy community. Representatives on our coalition come from 12 different sector areas in our community!</a:t>
            </a:r>
          </a:p>
          <a:p>
            <a:pPr marL="0" lvl="0" indent="0" algn="l">
              <a:lnSpc>
                <a:spcPts val="3803"/>
              </a:lnSpc>
              <a:spcBef>
                <a:spcPct val="0"/>
              </a:spcBef>
            </a:pPr>
            <a:endParaRPr lang="en-US" sz="2716" b="1">
              <a:solidFill>
                <a:srgbClr val="0F4662"/>
              </a:solidFill>
              <a:latin typeface="Quicksand Bold"/>
              <a:ea typeface="Quicksand Bold"/>
              <a:cs typeface="Quicksand Bold"/>
              <a:sym typeface="Quicksand Bold"/>
            </a:endParaRPr>
          </a:p>
        </p:txBody>
      </p:sp>
      <p:sp>
        <p:nvSpPr>
          <p:cNvPr id="8" name="TextBox 8"/>
          <p:cNvSpPr txBox="1"/>
          <p:nvPr/>
        </p:nvSpPr>
        <p:spPr>
          <a:xfrm>
            <a:off x="407042" y="839081"/>
            <a:ext cx="12431226" cy="1085215"/>
          </a:xfrm>
          <a:prstGeom prst="rect">
            <a:avLst/>
          </a:prstGeom>
        </p:spPr>
        <p:txBody>
          <a:bodyPr lIns="0" tIns="0" rIns="0" bIns="0" rtlCol="0" anchor="t">
            <a:spAutoFit/>
          </a:bodyPr>
          <a:lstStyle/>
          <a:p>
            <a:pPr marL="0" lvl="0" indent="0" algn="l">
              <a:lnSpc>
                <a:spcPts val="8959"/>
              </a:lnSpc>
              <a:spcBef>
                <a:spcPct val="0"/>
              </a:spcBef>
            </a:pPr>
            <a:r>
              <a:rPr lang="en-US" sz="6399" b="1" i="1">
                <a:solidFill>
                  <a:srgbClr val="0F4662"/>
                </a:solidFill>
                <a:latin typeface="Cormorant Garamond Bold Italics"/>
                <a:ea typeface="Cormorant Garamond Bold Italics"/>
                <a:cs typeface="Cormorant Garamond Bold Italics"/>
                <a:sym typeface="Cormorant Garamond Bold Italics"/>
              </a:rPr>
              <a:t>Scott County Prevention Coalition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8914435" y="4065287"/>
            <a:ext cx="4724726" cy="3006879"/>
          </a:xfrm>
          <a:custGeom>
            <a:avLst/>
            <a:gdLst/>
            <a:ahLst/>
            <a:cxnLst/>
            <a:rect l="l" t="t" r="r" b="b"/>
            <a:pathLst>
              <a:path w="4724726" h="3006879">
                <a:moveTo>
                  <a:pt x="0" y="0"/>
                </a:moveTo>
                <a:lnTo>
                  <a:pt x="4724726" y="0"/>
                </a:lnTo>
                <a:lnTo>
                  <a:pt x="4724726" y="3006879"/>
                </a:lnTo>
                <a:lnTo>
                  <a:pt x="0" y="3006879"/>
                </a:lnTo>
                <a:lnTo>
                  <a:pt x="0" y="0"/>
                </a:lnTo>
                <a:close/>
              </a:path>
            </a:pathLst>
          </a:custGeom>
          <a:blipFill>
            <a:blip r:embed="rId3"/>
            <a:stretch>
              <a:fillRect t="-1927" r="-1226" b="-2891"/>
            </a:stretch>
          </a:blipFill>
        </p:spPr>
        <p:txBody>
          <a:bodyPr/>
          <a:lstStyle/>
          <a:p>
            <a:endParaRPr lang="en-US"/>
          </a:p>
        </p:txBody>
      </p:sp>
      <p:sp>
        <p:nvSpPr>
          <p:cNvPr id="4" name="Freeform 4"/>
          <p:cNvSpPr/>
          <p:nvPr/>
        </p:nvSpPr>
        <p:spPr>
          <a:xfrm>
            <a:off x="13900826" y="2966523"/>
            <a:ext cx="3228765" cy="4192575"/>
          </a:xfrm>
          <a:custGeom>
            <a:avLst/>
            <a:gdLst/>
            <a:ahLst/>
            <a:cxnLst/>
            <a:rect l="l" t="t" r="r" b="b"/>
            <a:pathLst>
              <a:path w="3228765" h="4192575">
                <a:moveTo>
                  <a:pt x="0" y="0"/>
                </a:moveTo>
                <a:lnTo>
                  <a:pt x="3228765" y="0"/>
                </a:lnTo>
                <a:lnTo>
                  <a:pt x="3228765" y="4192576"/>
                </a:lnTo>
                <a:lnTo>
                  <a:pt x="0" y="4192576"/>
                </a:lnTo>
                <a:lnTo>
                  <a:pt x="0" y="0"/>
                </a:lnTo>
                <a:close/>
              </a:path>
            </a:pathLst>
          </a:custGeom>
          <a:blipFill>
            <a:blip r:embed="rId4"/>
            <a:stretch>
              <a:fillRect/>
            </a:stretch>
          </a:blipFill>
        </p:spPr>
        <p:txBody>
          <a:bodyPr/>
          <a:lstStyle/>
          <a:p>
            <a:endParaRPr lang="en-US"/>
          </a:p>
        </p:txBody>
      </p:sp>
      <p:sp>
        <p:nvSpPr>
          <p:cNvPr id="5" name="Freeform 5"/>
          <p:cNvSpPr/>
          <p:nvPr/>
        </p:nvSpPr>
        <p:spPr>
          <a:xfrm>
            <a:off x="709953" y="3853448"/>
            <a:ext cx="3981298" cy="3218718"/>
          </a:xfrm>
          <a:custGeom>
            <a:avLst/>
            <a:gdLst/>
            <a:ahLst/>
            <a:cxnLst/>
            <a:rect l="l" t="t" r="r" b="b"/>
            <a:pathLst>
              <a:path w="3981298" h="3218718">
                <a:moveTo>
                  <a:pt x="0" y="0"/>
                </a:moveTo>
                <a:lnTo>
                  <a:pt x="3981298" y="0"/>
                </a:lnTo>
                <a:lnTo>
                  <a:pt x="3981298" y="3218718"/>
                </a:lnTo>
                <a:lnTo>
                  <a:pt x="0" y="3218718"/>
                </a:lnTo>
                <a:lnTo>
                  <a:pt x="0" y="0"/>
                </a:lnTo>
                <a:close/>
              </a:path>
            </a:pathLst>
          </a:custGeom>
          <a:blipFill>
            <a:blip r:embed="rId5"/>
            <a:stretch>
              <a:fillRect l="-4278" r="-4257" b="-2535"/>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0D3FC"/>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4099486"/>
            <a:chOff x="0" y="0"/>
            <a:chExt cx="4816593" cy="1079700"/>
          </a:xfrm>
        </p:grpSpPr>
        <p:sp>
          <p:nvSpPr>
            <p:cNvPr id="3" name="Freeform 3"/>
            <p:cNvSpPr/>
            <p:nvPr/>
          </p:nvSpPr>
          <p:spPr>
            <a:xfrm>
              <a:off x="0" y="0"/>
              <a:ext cx="4816592" cy="10797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txBody>
            <a:bodyPr/>
            <a:lstStyle/>
            <a:p>
              <a:endParaRPr lang="en-US"/>
            </a:p>
          </p:txBody>
        </p:sp>
        <p:sp>
          <p:nvSpPr>
            <p:cNvPr id="4" name="TextBox 4"/>
            <p:cNvSpPr txBox="1"/>
            <p:nvPr/>
          </p:nvSpPr>
          <p:spPr>
            <a:xfrm>
              <a:off x="0" y="-47625"/>
              <a:ext cx="4816593" cy="1127325"/>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570911" y="1438838"/>
            <a:ext cx="2410431" cy="2410431"/>
          </a:xfrm>
          <a:custGeom>
            <a:avLst/>
            <a:gdLst/>
            <a:ahLst/>
            <a:cxnLst/>
            <a:rect l="l" t="t" r="r" b="b"/>
            <a:pathLst>
              <a:path w="2410431" h="2410431">
                <a:moveTo>
                  <a:pt x="0" y="0"/>
                </a:moveTo>
                <a:lnTo>
                  <a:pt x="2410430" y="0"/>
                </a:lnTo>
                <a:lnTo>
                  <a:pt x="2410430" y="2410431"/>
                </a:lnTo>
                <a:lnTo>
                  <a:pt x="0" y="2410431"/>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028700" y="599709"/>
            <a:ext cx="12431226" cy="1085215"/>
          </a:xfrm>
          <a:prstGeom prst="rect">
            <a:avLst/>
          </a:prstGeom>
        </p:spPr>
        <p:txBody>
          <a:bodyPr lIns="0" tIns="0" rIns="0" bIns="0" rtlCol="0" anchor="t">
            <a:spAutoFit/>
          </a:bodyPr>
          <a:lstStyle/>
          <a:p>
            <a:pPr marL="0" lvl="0" indent="0" algn="l">
              <a:lnSpc>
                <a:spcPts val="8959"/>
              </a:lnSpc>
              <a:spcBef>
                <a:spcPct val="0"/>
              </a:spcBef>
            </a:pPr>
            <a:r>
              <a:rPr lang="en-US" sz="6399" b="1" i="1">
                <a:solidFill>
                  <a:srgbClr val="0F4662"/>
                </a:solidFill>
                <a:latin typeface="Cormorant Garamond Bold Italics"/>
                <a:ea typeface="Cormorant Garamond Bold Italics"/>
                <a:cs typeface="Cormorant Garamond Bold Italics"/>
                <a:sym typeface="Cormorant Garamond Bold Italics"/>
              </a:rPr>
              <a:t>Scott County Youth Advisory Committee</a:t>
            </a:r>
          </a:p>
        </p:txBody>
      </p:sp>
      <p:sp>
        <p:nvSpPr>
          <p:cNvPr id="7" name="TextBox 7"/>
          <p:cNvSpPr txBox="1"/>
          <p:nvPr/>
        </p:nvSpPr>
        <p:spPr>
          <a:xfrm>
            <a:off x="1028700" y="4320366"/>
            <a:ext cx="14193264" cy="5754810"/>
          </a:xfrm>
          <a:prstGeom prst="rect">
            <a:avLst/>
          </a:prstGeom>
        </p:spPr>
        <p:txBody>
          <a:bodyPr lIns="0" tIns="0" rIns="0" bIns="0" rtlCol="0" anchor="t">
            <a:spAutoFit/>
          </a:bodyPr>
          <a:lstStyle/>
          <a:p>
            <a:pPr algn="l">
              <a:lnSpc>
                <a:spcPts val="3803"/>
              </a:lnSpc>
            </a:pPr>
            <a:r>
              <a:rPr lang="en-US" sz="2716" b="1">
                <a:solidFill>
                  <a:srgbClr val="0F4662"/>
                </a:solidFill>
                <a:latin typeface="Quicksand Bold"/>
                <a:ea typeface="Quicksand Bold"/>
                <a:cs typeface="Quicksand Bold"/>
                <a:sym typeface="Quicksand Bold"/>
              </a:rPr>
              <a:t>Purpose:​</a:t>
            </a:r>
          </a:p>
          <a:p>
            <a:pPr algn="l">
              <a:lnSpc>
                <a:spcPts val="3803"/>
              </a:lnSpc>
            </a:pPr>
            <a:r>
              <a:rPr lang="en-US" sz="2716" b="1">
                <a:solidFill>
                  <a:srgbClr val="0F4662"/>
                </a:solidFill>
                <a:latin typeface="Quicksand Bold"/>
                <a:ea typeface="Quicksand Bold"/>
                <a:cs typeface="Quicksand Bold"/>
                <a:sym typeface="Quicksand Bold"/>
              </a:rPr>
              <a:t>Focusing on substance use prevention and education through youth-led initiatives.​</a:t>
            </a:r>
          </a:p>
          <a:p>
            <a:pPr algn="l">
              <a:lnSpc>
                <a:spcPts val="3803"/>
              </a:lnSpc>
            </a:pPr>
            <a:endParaRPr lang="en-US" sz="2716" b="1">
              <a:solidFill>
                <a:srgbClr val="0F4662"/>
              </a:solidFill>
              <a:latin typeface="Quicksand Bold"/>
              <a:ea typeface="Quicksand Bold"/>
              <a:cs typeface="Quicksand Bold"/>
              <a:sym typeface="Quicksand Bold"/>
            </a:endParaRPr>
          </a:p>
          <a:p>
            <a:pPr algn="l">
              <a:lnSpc>
                <a:spcPts val="3803"/>
              </a:lnSpc>
            </a:pPr>
            <a:r>
              <a:rPr lang="en-US" sz="2716" b="1">
                <a:solidFill>
                  <a:srgbClr val="0F4662"/>
                </a:solidFill>
                <a:latin typeface="Quicksand Bold"/>
                <a:ea typeface="Quicksand Bold"/>
                <a:cs typeface="Quicksand Bold"/>
                <a:sym typeface="Quicksand Bold"/>
              </a:rPr>
              <a:t>Objectives:​</a:t>
            </a:r>
          </a:p>
          <a:p>
            <a:pPr marL="586523" lvl="1" indent="-293262" algn="l">
              <a:lnSpc>
                <a:spcPts val="3803"/>
              </a:lnSpc>
              <a:buFont typeface="Arial"/>
              <a:buChar char="•"/>
            </a:pPr>
            <a:r>
              <a:rPr lang="en-US" sz="2716" b="1">
                <a:solidFill>
                  <a:srgbClr val="0F4662"/>
                </a:solidFill>
                <a:latin typeface="Quicksand Bold"/>
                <a:ea typeface="Quicksand Bold"/>
                <a:cs typeface="Quicksand Bold"/>
                <a:sym typeface="Quicksand Bold"/>
              </a:rPr>
              <a:t>Raise awareness among Scott County​ Community Members</a:t>
            </a:r>
          </a:p>
          <a:p>
            <a:pPr marL="586523" lvl="1" indent="-293262" algn="l">
              <a:lnSpc>
                <a:spcPts val="3803"/>
              </a:lnSpc>
              <a:buFont typeface="Arial"/>
              <a:buChar char="•"/>
            </a:pPr>
            <a:r>
              <a:rPr lang="en-US" sz="2716" b="1">
                <a:solidFill>
                  <a:srgbClr val="0F4662"/>
                </a:solidFill>
                <a:latin typeface="Quicksand Bold"/>
                <a:ea typeface="Quicksand Bold"/>
                <a:cs typeface="Quicksand Bold"/>
                <a:sym typeface="Quicksand Bold"/>
              </a:rPr>
              <a:t>Education related to substance use and mental health including fentanyl​</a:t>
            </a:r>
          </a:p>
          <a:p>
            <a:pPr marL="586523" lvl="1" indent="-293262" algn="l">
              <a:lnSpc>
                <a:spcPts val="3803"/>
              </a:lnSpc>
              <a:buFont typeface="Arial"/>
              <a:buChar char="•"/>
            </a:pPr>
            <a:r>
              <a:rPr lang="en-US" sz="2716" b="1">
                <a:solidFill>
                  <a:srgbClr val="0F4662"/>
                </a:solidFill>
                <a:latin typeface="Quicksand Bold"/>
                <a:ea typeface="Quicksand Bold"/>
                <a:cs typeface="Quicksand Bold"/>
                <a:sym typeface="Quicksand Bold"/>
              </a:rPr>
              <a:t>Encourage healthy decision making among youth​</a:t>
            </a:r>
          </a:p>
          <a:p>
            <a:pPr algn="l">
              <a:lnSpc>
                <a:spcPts val="3803"/>
              </a:lnSpc>
            </a:pPr>
            <a:r>
              <a:rPr lang="en-US" sz="2716" b="1">
                <a:solidFill>
                  <a:srgbClr val="0F4662"/>
                </a:solidFill>
                <a:latin typeface="Quicksand Bold"/>
                <a:ea typeface="Quicksand Bold"/>
                <a:cs typeface="Quicksand Bold"/>
                <a:sym typeface="Quicksand Bold"/>
              </a:rPr>
              <a:t>​</a:t>
            </a:r>
          </a:p>
          <a:p>
            <a:pPr algn="l">
              <a:lnSpc>
                <a:spcPts val="3803"/>
              </a:lnSpc>
            </a:pPr>
            <a:r>
              <a:rPr lang="en-US" sz="2716" b="1">
                <a:solidFill>
                  <a:srgbClr val="0F4662"/>
                </a:solidFill>
                <a:latin typeface="Quicksand Bold"/>
                <a:ea typeface="Quicksand Bold"/>
                <a:cs typeface="Quicksand Bold"/>
                <a:sym typeface="Quicksand Bold"/>
              </a:rPr>
              <a:t>Main Concerns:​</a:t>
            </a:r>
          </a:p>
          <a:p>
            <a:pPr marL="586523" lvl="1" indent="-293262" algn="l">
              <a:lnSpc>
                <a:spcPts val="3803"/>
              </a:lnSpc>
              <a:buFont typeface="Arial"/>
              <a:buChar char="•"/>
            </a:pPr>
            <a:r>
              <a:rPr lang="en-US" sz="2716" b="1">
                <a:solidFill>
                  <a:srgbClr val="0F4662"/>
                </a:solidFill>
                <a:latin typeface="Quicksand Bold"/>
                <a:ea typeface="Quicksand Bold"/>
                <a:cs typeface="Quicksand Bold"/>
                <a:sym typeface="Quicksand Bold"/>
              </a:rPr>
              <a:t>Nicotine​</a:t>
            </a:r>
          </a:p>
          <a:p>
            <a:pPr marL="586523" lvl="1" indent="-293262" algn="l">
              <a:lnSpc>
                <a:spcPts val="3803"/>
              </a:lnSpc>
              <a:buFont typeface="Arial"/>
              <a:buChar char="•"/>
            </a:pPr>
            <a:r>
              <a:rPr lang="en-US" sz="2716" b="1">
                <a:solidFill>
                  <a:srgbClr val="0F4662"/>
                </a:solidFill>
                <a:latin typeface="Quicksand Bold"/>
                <a:ea typeface="Quicksand Bold"/>
                <a:cs typeface="Quicksand Bold"/>
                <a:sym typeface="Quicksand Bold"/>
              </a:rPr>
              <a:t>Marijuana/Cannabis</a:t>
            </a:r>
          </a:p>
          <a:p>
            <a:pPr marL="0" lvl="0" indent="0" algn="l">
              <a:lnSpc>
                <a:spcPts val="3803"/>
              </a:lnSpc>
              <a:spcBef>
                <a:spcPct val="0"/>
              </a:spcBef>
            </a:pPr>
            <a:endParaRPr lang="en-US" sz="2716" b="1">
              <a:solidFill>
                <a:srgbClr val="0F4662"/>
              </a:solidFill>
              <a:latin typeface="Quicksand Bold"/>
              <a:ea typeface="Quicksand Bold"/>
              <a:cs typeface="Quicksand Bold"/>
              <a:sym typeface="Quicksand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4099486"/>
            <a:chOff x="0" y="0"/>
            <a:chExt cx="4816593" cy="1079700"/>
          </a:xfrm>
        </p:grpSpPr>
        <p:sp>
          <p:nvSpPr>
            <p:cNvPr id="3" name="Freeform 3"/>
            <p:cNvSpPr/>
            <p:nvPr/>
          </p:nvSpPr>
          <p:spPr>
            <a:xfrm>
              <a:off x="0" y="0"/>
              <a:ext cx="4816592" cy="10797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txBody>
            <a:bodyPr/>
            <a:lstStyle/>
            <a:p>
              <a:endParaRPr lang="en-US"/>
            </a:p>
          </p:txBody>
        </p:sp>
        <p:sp>
          <p:nvSpPr>
            <p:cNvPr id="4" name="TextBox 4"/>
            <p:cNvSpPr txBox="1"/>
            <p:nvPr/>
          </p:nvSpPr>
          <p:spPr>
            <a:xfrm>
              <a:off x="0" y="-47625"/>
              <a:ext cx="4816593" cy="1127325"/>
            </a:xfrm>
            <a:prstGeom prst="rect">
              <a:avLst/>
            </a:prstGeom>
          </p:spPr>
          <p:txBody>
            <a:bodyPr lIns="50800" tIns="50800" rIns="50800" bIns="50800" rtlCol="0" anchor="ctr"/>
            <a:lstStyle/>
            <a:p>
              <a:pPr algn="ctr">
                <a:lnSpc>
                  <a:spcPts val="3693"/>
                </a:lnSpc>
              </a:pPr>
              <a:endParaRPr/>
            </a:p>
          </p:txBody>
        </p:sp>
      </p:grpSp>
      <p:grpSp>
        <p:nvGrpSpPr>
          <p:cNvPr id="5" name="Group 5"/>
          <p:cNvGrpSpPr/>
          <p:nvPr/>
        </p:nvGrpSpPr>
        <p:grpSpPr>
          <a:xfrm>
            <a:off x="1028700" y="2523415"/>
            <a:ext cx="3152142" cy="315214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t="-45234" r="-23506" b="-19641"/>
              </a:stretch>
            </a:blipFill>
          </p:spPr>
          <p:txBody>
            <a:bodyPr/>
            <a:lstStyle/>
            <a:p>
              <a:endParaRPr lang="en-US"/>
            </a:p>
          </p:txBody>
        </p:sp>
      </p:grpSp>
      <p:grpSp>
        <p:nvGrpSpPr>
          <p:cNvPr id="7" name="Group 7"/>
          <p:cNvGrpSpPr/>
          <p:nvPr/>
        </p:nvGrpSpPr>
        <p:grpSpPr>
          <a:xfrm>
            <a:off x="5153392" y="2523415"/>
            <a:ext cx="3152142" cy="315214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73965" t="-119300" r="-77092" b="-157521"/>
              </a:stretch>
            </a:blipFill>
          </p:spPr>
          <p:txBody>
            <a:bodyPr/>
            <a:lstStyle/>
            <a:p>
              <a:endParaRPr lang="en-US"/>
            </a:p>
          </p:txBody>
        </p:sp>
      </p:grpSp>
      <p:grpSp>
        <p:nvGrpSpPr>
          <p:cNvPr id="9" name="Group 9"/>
          <p:cNvGrpSpPr/>
          <p:nvPr/>
        </p:nvGrpSpPr>
        <p:grpSpPr>
          <a:xfrm>
            <a:off x="14107158" y="2523415"/>
            <a:ext cx="3152142" cy="315214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4705" r="-45388"/>
              </a:stretch>
            </a:blipFill>
          </p:spPr>
          <p:txBody>
            <a:bodyPr/>
            <a:lstStyle/>
            <a:p>
              <a:endParaRPr lang="en-US"/>
            </a:p>
          </p:txBody>
        </p:sp>
      </p:grpSp>
      <p:sp>
        <p:nvSpPr>
          <p:cNvPr id="11" name="AutoShape 11"/>
          <p:cNvSpPr/>
          <p:nvPr/>
        </p:nvSpPr>
        <p:spPr>
          <a:xfrm>
            <a:off x="6050280" y="9258300"/>
            <a:ext cx="6492240" cy="0"/>
          </a:xfrm>
          <a:prstGeom prst="line">
            <a:avLst/>
          </a:prstGeom>
          <a:ln w="76200" cap="flat">
            <a:solidFill>
              <a:srgbClr val="0F4662"/>
            </a:solidFill>
            <a:prstDash val="solid"/>
            <a:headEnd type="none" w="sm" len="sm"/>
            <a:tailEnd type="none" w="sm" len="sm"/>
          </a:ln>
        </p:spPr>
        <p:txBody>
          <a:bodyPr/>
          <a:lstStyle/>
          <a:p>
            <a:endParaRPr lang="en-US"/>
          </a:p>
        </p:txBody>
      </p:sp>
      <p:sp>
        <p:nvSpPr>
          <p:cNvPr id="12" name="Freeform 12"/>
          <p:cNvSpPr/>
          <p:nvPr/>
        </p:nvSpPr>
        <p:spPr>
          <a:xfrm>
            <a:off x="8304001" y="9529723"/>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3" name="Group 13"/>
          <p:cNvGrpSpPr/>
          <p:nvPr/>
        </p:nvGrpSpPr>
        <p:grpSpPr>
          <a:xfrm>
            <a:off x="9629509" y="2523415"/>
            <a:ext cx="3152142" cy="315214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3000" r="-3000"/>
              </a:stretch>
            </a:blipFill>
          </p:spPr>
          <p:txBody>
            <a:bodyPr/>
            <a:lstStyle/>
            <a:p>
              <a:endParaRPr lang="en-US"/>
            </a:p>
          </p:txBody>
        </p:sp>
      </p:grpSp>
      <p:sp>
        <p:nvSpPr>
          <p:cNvPr id="15" name="TextBox 15"/>
          <p:cNvSpPr txBox="1"/>
          <p:nvPr/>
        </p:nvSpPr>
        <p:spPr>
          <a:xfrm>
            <a:off x="1028700" y="599709"/>
            <a:ext cx="9914964" cy="1085215"/>
          </a:xfrm>
          <a:prstGeom prst="rect">
            <a:avLst/>
          </a:prstGeom>
        </p:spPr>
        <p:txBody>
          <a:bodyPr lIns="0" tIns="0" rIns="0" bIns="0" rtlCol="0" anchor="t">
            <a:spAutoFit/>
          </a:bodyPr>
          <a:lstStyle/>
          <a:p>
            <a:pPr marL="0" lvl="0" indent="0" algn="l">
              <a:lnSpc>
                <a:spcPts val="8959"/>
              </a:lnSpc>
              <a:spcBef>
                <a:spcPct val="0"/>
              </a:spcBef>
            </a:pPr>
            <a:r>
              <a:rPr lang="en-US" sz="6399" b="1" i="1">
                <a:solidFill>
                  <a:srgbClr val="0F4662"/>
                </a:solidFill>
                <a:latin typeface="Cormorant Garamond Bold Italics"/>
                <a:ea typeface="Cormorant Garamond Bold Italics"/>
                <a:cs typeface="Cormorant Garamond Bold Italics"/>
                <a:sym typeface="Cormorant Garamond Bold Italics"/>
              </a:rPr>
              <a:t>Team Members</a:t>
            </a:r>
          </a:p>
        </p:txBody>
      </p:sp>
      <p:sp>
        <p:nvSpPr>
          <p:cNvPr id="16" name="TextBox 16"/>
          <p:cNvSpPr txBox="1"/>
          <p:nvPr/>
        </p:nvSpPr>
        <p:spPr>
          <a:xfrm>
            <a:off x="4219271" y="6129792"/>
            <a:ext cx="5017320" cy="490855"/>
          </a:xfrm>
          <a:prstGeom prst="rect">
            <a:avLst/>
          </a:prstGeom>
        </p:spPr>
        <p:txBody>
          <a:bodyPr lIns="0" tIns="0" rIns="0" bIns="0" rtlCol="0" anchor="t">
            <a:spAutoFit/>
          </a:bodyPr>
          <a:lstStyle/>
          <a:p>
            <a:pPr marL="0" lvl="0" indent="0" algn="ctr">
              <a:lnSpc>
                <a:spcPts val="3919"/>
              </a:lnSpc>
              <a:spcBef>
                <a:spcPct val="0"/>
              </a:spcBef>
            </a:pPr>
            <a:r>
              <a:rPr lang="en-US" sz="2799" b="1">
                <a:solidFill>
                  <a:srgbClr val="0F4662"/>
                </a:solidFill>
                <a:latin typeface="Quicksand Bold"/>
                <a:ea typeface="Quicksand Bold"/>
                <a:cs typeface="Quicksand Bold"/>
                <a:sym typeface="Quicksand Bold"/>
              </a:rPr>
              <a:t>Emma Anderson</a:t>
            </a:r>
          </a:p>
        </p:txBody>
      </p:sp>
      <p:sp>
        <p:nvSpPr>
          <p:cNvPr id="17" name="TextBox 17"/>
          <p:cNvSpPr txBox="1"/>
          <p:nvPr/>
        </p:nvSpPr>
        <p:spPr>
          <a:xfrm>
            <a:off x="4219271" y="6757320"/>
            <a:ext cx="5017320" cy="415290"/>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0F4662"/>
                </a:solidFill>
                <a:latin typeface="Quicksand"/>
                <a:ea typeface="Quicksand"/>
                <a:cs typeface="Quicksand"/>
                <a:sym typeface="Quicksand"/>
              </a:rPr>
              <a:t>Prevention Specialist</a:t>
            </a:r>
          </a:p>
        </p:txBody>
      </p:sp>
      <p:sp>
        <p:nvSpPr>
          <p:cNvPr id="18" name="TextBox 18"/>
          <p:cNvSpPr txBox="1"/>
          <p:nvPr/>
        </p:nvSpPr>
        <p:spPr>
          <a:xfrm>
            <a:off x="13174569" y="6129792"/>
            <a:ext cx="5017320" cy="490855"/>
          </a:xfrm>
          <a:prstGeom prst="rect">
            <a:avLst/>
          </a:prstGeom>
        </p:spPr>
        <p:txBody>
          <a:bodyPr lIns="0" tIns="0" rIns="0" bIns="0" rtlCol="0" anchor="t">
            <a:spAutoFit/>
          </a:bodyPr>
          <a:lstStyle/>
          <a:p>
            <a:pPr marL="0" lvl="0" indent="0" algn="ctr">
              <a:lnSpc>
                <a:spcPts val="3919"/>
              </a:lnSpc>
              <a:spcBef>
                <a:spcPct val="0"/>
              </a:spcBef>
            </a:pPr>
            <a:r>
              <a:rPr lang="en-US" sz="2799" b="1">
                <a:solidFill>
                  <a:srgbClr val="0F4662"/>
                </a:solidFill>
                <a:latin typeface="Quicksand Bold"/>
                <a:ea typeface="Quicksand Bold"/>
                <a:cs typeface="Quicksand Bold"/>
                <a:sym typeface="Quicksand Bold"/>
              </a:rPr>
              <a:t>Sahra Odowa</a:t>
            </a:r>
          </a:p>
        </p:txBody>
      </p:sp>
      <p:sp>
        <p:nvSpPr>
          <p:cNvPr id="19" name="TextBox 19"/>
          <p:cNvSpPr txBox="1"/>
          <p:nvPr/>
        </p:nvSpPr>
        <p:spPr>
          <a:xfrm>
            <a:off x="13174569" y="6757320"/>
            <a:ext cx="5017320" cy="415290"/>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0F4662"/>
                </a:solidFill>
                <a:latin typeface="Quicksand"/>
                <a:ea typeface="Quicksand"/>
                <a:cs typeface="Quicksand"/>
                <a:sym typeface="Quicksand"/>
              </a:rPr>
              <a:t>Community Health Speacialist</a:t>
            </a:r>
          </a:p>
        </p:txBody>
      </p:sp>
      <p:sp>
        <p:nvSpPr>
          <p:cNvPr id="20" name="TextBox 20"/>
          <p:cNvSpPr txBox="1"/>
          <p:nvPr/>
        </p:nvSpPr>
        <p:spPr>
          <a:xfrm>
            <a:off x="96111" y="6132682"/>
            <a:ext cx="5017320" cy="490855"/>
          </a:xfrm>
          <a:prstGeom prst="rect">
            <a:avLst/>
          </a:prstGeom>
        </p:spPr>
        <p:txBody>
          <a:bodyPr lIns="0" tIns="0" rIns="0" bIns="0" rtlCol="0" anchor="t">
            <a:spAutoFit/>
          </a:bodyPr>
          <a:lstStyle/>
          <a:p>
            <a:pPr marL="0" lvl="0" indent="0" algn="ctr">
              <a:lnSpc>
                <a:spcPts val="3919"/>
              </a:lnSpc>
              <a:spcBef>
                <a:spcPct val="0"/>
              </a:spcBef>
            </a:pPr>
            <a:r>
              <a:rPr lang="en-US" sz="2799" b="1">
                <a:solidFill>
                  <a:srgbClr val="0F4662"/>
                </a:solidFill>
                <a:latin typeface="Quicksand Bold"/>
                <a:ea typeface="Quicksand Bold"/>
                <a:cs typeface="Quicksand Bold"/>
                <a:sym typeface="Quicksand Bold"/>
              </a:rPr>
              <a:t>Emily Hill</a:t>
            </a:r>
          </a:p>
        </p:txBody>
      </p:sp>
      <p:sp>
        <p:nvSpPr>
          <p:cNvPr id="21" name="TextBox 21"/>
          <p:cNvSpPr txBox="1"/>
          <p:nvPr/>
        </p:nvSpPr>
        <p:spPr>
          <a:xfrm>
            <a:off x="96111" y="6726840"/>
            <a:ext cx="5017320" cy="834390"/>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0F4662"/>
                </a:solidFill>
                <a:latin typeface="Quicksand"/>
                <a:ea typeface="Quicksand"/>
                <a:cs typeface="Quicksand"/>
                <a:sym typeface="Quicksand"/>
              </a:rPr>
              <a:t>Substance Use Prevention Coordinator</a:t>
            </a:r>
          </a:p>
        </p:txBody>
      </p:sp>
      <p:sp>
        <p:nvSpPr>
          <p:cNvPr id="22" name="TextBox 22"/>
          <p:cNvSpPr txBox="1"/>
          <p:nvPr/>
        </p:nvSpPr>
        <p:spPr>
          <a:xfrm>
            <a:off x="8696920" y="6132682"/>
            <a:ext cx="5017320" cy="490855"/>
          </a:xfrm>
          <a:prstGeom prst="rect">
            <a:avLst/>
          </a:prstGeom>
        </p:spPr>
        <p:txBody>
          <a:bodyPr lIns="0" tIns="0" rIns="0" bIns="0" rtlCol="0" anchor="t">
            <a:spAutoFit/>
          </a:bodyPr>
          <a:lstStyle/>
          <a:p>
            <a:pPr marL="0" lvl="0" indent="0" algn="ctr">
              <a:lnSpc>
                <a:spcPts val="3919"/>
              </a:lnSpc>
              <a:spcBef>
                <a:spcPct val="0"/>
              </a:spcBef>
            </a:pPr>
            <a:r>
              <a:rPr lang="en-US" sz="2799" b="1">
                <a:solidFill>
                  <a:srgbClr val="0F4662"/>
                </a:solidFill>
                <a:latin typeface="Quicksand Bold"/>
                <a:ea typeface="Quicksand Bold"/>
                <a:cs typeface="Quicksand Bold"/>
                <a:sym typeface="Quicksand Bold"/>
              </a:rPr>
              <a:t>Sarah Mansky</a:t>
            </a:r>
          </a:p>
        </p:txBody>
      </p:sp>
      <p:sp>
        <p:nvSpPr>
          <p:cNvPr id="23" name="TextBox 23"/>
          <p:cNvSpPr txBox="1"/>
          <p:nvPr/>
        </p:nvSpPr>
        <p:spPr>
          <a:xfrm>
            <a:off x="8696920" y="6757320"/>
            <a:ext cx="5017320" cy="415290"/>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0F4662"/>
                </a:solidFill>
                <a:latin typeface="Quicksand"/>
                <a:ea typeface="Quicksand"/>
                <a:cs typeface="Quicksand"/>
                <a:sym typeface="Quicksand"/>
              </a:rPr>
              <a:t>Recovery Corps Member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4099486"/>
            <a:chOff x="0" y="0"/>
            <a:chExt cx="4816593" cy="1079700"/>
          </a:xfrm>
        </p:grpSpPr>
        <p:sp>
          <p:nvSpPr>
            <p:cNvPr id="3" name="Freeform 3"/>
            <p:cNvSpPr/>
            <p:nvPr/>
          </p:nvSpPr>
          <p:spPr>
            <a:xfrm>
              <a:off x="0" y="0"/>
              <a:ext cx="4816592" cy="10797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txBody>
            <a:bodyPr/>
            <a:lstStyle/>
            <a:p>
              <a:endParaRPr lang="en-US"/>
            </a:p>
          </p:txBody>
        </p:sp>
        <p:sp>
          <p:nvSpPr>
            <p:cNvPr id="4" name="TextBox 4"/>
            <p:cNvSpPr txBox="1"/>
            <p:nvPr/>
          </p:nvSpPr>
          <p:spPr>
            <a:xfrm>
              <a:off x="0" y="-47625"/>
              <a:ext cx="4816593" cy="1127325"/>
            </a:xfrm>
            <a:prstGeom prst="rect">
              <a:avLst/>
            </a:prstGeom>
          </p:spPr>
          <p:txBody>
            <a:bodyPr lIns="50800" tIns="50800" rIns="50800" bIns="50800" rtlCol="0" anchor="ctr"/>
            <a:lstStyle/>
            <a:p>
              <a:pPr algn="ctr">
                <a:lnSpc>
                  <a:spcPts val="3693"/>
                </a:lnSpc>
              </a:pPr>
              <a:endParaRPr/>
            </a:p>
          </p:txBody>
        </p:sp>
      </p:grpSp>
      <p:sp>
        <p:nvSpPr>
          <p:cNvPr id="5" name="TextBox 5"/>
          <p:cNvSpPr txBox="1"/>
          <p:nvPr/>
        </p:nvSpPr>
        <p:spPr>
          <a:xfrm>
            <a:off x="1028700" y="599709"/>
            <a:ext cx="9914964" cy="2218690"/>
          </a:xfrm>
          <a:prstGeom prst="rect">
            <a:avLst/>
          </a:prstGeom>
        </p:spPr>
        <p:txBody>
          <a:bodyPr lIns="0" tIns="0" rIns="0" bIns="0" rtlCol="0" anchor="t">
            <a:spAutoFit/>
          </a:bodyPr>
          <a:lstStyle/>
          <a:p>
            <a:pPr marL="0" lvl="0" indent="0" algn="l">
              <a:lnSpc>
                <a:spcPts val="8959"/>
              </a:lnSpc>
              <a:spcBef>
                <a:spcPct val="0"/>
              </a:spcBef>
            </a:pPr>
            <a:r>
              <a:rPr lang="en-US" sz="6399" b="1" i="1">
                <a:solidFill>
                  <a:srgbClr val="0F4662"/>
                </a:solidFill>
                <a:latin typeface="Cormorant Garamond Bold Italics"/>
                <a:ea typeface="Cormorant Garamond Bold Italics"/>
                <a:cs typeface="Cormorant Garamond Bold Italics"/>
                <a:sym typeface="Cormorant Garamond Bold Italics"/>
              </a:rPr>
              <a:t>Cannabis and Substance Use Prevention (CSUP)</a:t>
            </a:r>
          </a:p>
        </p:txBody>
      </p:sp>
      <p:sp>
        <p:nvSpPr>
          <p:cNvPr id="6" name="TextBox 6"/>
          <p:cNvSpPr txBox="1"/>
          <p:nvPr/>
        </p:nvSpPr>
        <p:spPr>
          <a:xfrm>
            <a:off x="1028700" y="4270578"/>
            <a:ext cx="14632751" cy="6016422"/>
          </a:xfrm>
          <a:prstGeom prst="rect">
            <a:avLst/>
          </a:prstGeom>
        </p:spPr>
        <p:txBody>
          <a:bodyPr lIns="0" tIns="0" rIns="0" bIns="0" rtlCol="0" anchor="t">
            <a:spAutoFit/>
          </a:bodyPr>
          <a:lstStyle/>
          <a:p>
            <a:pPr algn="l">
              <a:lnSpc>
                <a:spcPts val="4337"/>
              </a:lnSpc>
            </a:pPr>
            <a:r>
              <a:rPr lang="en-US" sz="3098" b="1">
                <a:solidFill>
                  <a:srgbClr val="0F4662"/>
                </a:solidFill>
                <a:latin typeface="Quicksand Bold"/>
                <a:ea typeface="Quicksand Bold"/>
                <a:cs typeface="Quicksand Bold"/>
                <a:sym typeface="Quicksand Bold"/>
              </a:rPr>
              <a:t>CSUP Objectives:​</a:t>
            </a:r>
          </a:p>
          <a:p>
            <a:pPr algn="l">
              <a:lnSpc>
                <a:spcPts val="4337"/>
              </a:lnSpc>
            </a:pPr>
            <a:r>
              <a:rPr lang="en-US" sz="3098" b="1">
                <a:solidFill>
                  <a:srgbClr val="0F4662"/>
                </a:solidFill>
                <a:latin typeface="Quicksand Bold"/>
                <a:ea typeface="Quicksand Bold"/>
                <a:cs typeface="Quicksand Bold"/>
                <a:sym typeface="Quicksand Bold"/>
              </a:rPr>
              <a:t>To provide community organizations and schools the opportunity to implement evidence-based and evidence-informed primary prevention strategies to reduce cannabis and substance use among residents in Scott County. ​</a:t>
            </a:r>
          </a:p>
          <a:p>
            <a:pPr algn="l">
              <a:lnSpc>
                <a:spcPts val="4337"/>
              </a:lnSpc>
            </a:pPr>
            <a:endParaRPr lang="en-US" sz="3098" b="1">
              <a:solidFill>
                <a:srgbClr val="0F4662"/>
              </a:solidFill>
              <a:latin typeface="Quicksand Bold"/>
              <a:ea typeface="Quicksand Bold"/>
              <a:cs typeface="Quicksand Bold"/>
              <a:sym typeface="Quicksand Bold"/>
            </a:endParaRPr>
          </a:p>
          <a:p>
            <a:pPr algn="l">
              <a:lnSpc>
                <a:spcPts val="4337"/>
              </a:lnSpc>
            </a:pPr>
            <a:r>
              <a:rPr lang="en-US" sz="3098" b="1">
                <a:solidFill>
                  <a:srgbClr val="0F4662"/>
                </a:solidFill>
                <a:latin typeface="Quicksand Bold"/>
                <a:ea typeface="Quicksand Bold"/>
                <a:cs typeface="Quicksand Bold"/>
                <a:sym typeface="Quicksand Bold"/>
              </a:rPr>
              <a:t>*Cannabis must be included in all projects. *​</a:t>
            </a:r>
          </a:p>
          <a:p>
            <a:pPr marL="668889" lvl="1" indent="-334445" algn="l">
              <a:lnSpc>
                <a:spcPts val="4337"/>
              </a:lnSpc>
              <a:buFont typeface="Arial"/>
              <a:buChar char="•"/>
            </a:pPr>
            <a:r>
              <a:rPr lang="en-US" sz="3098" b="1">
                <a:solidFill>
                  <a:srgbClr val="0F4662"/>
                </a:solidFill>
                <a:latin typeface="Quicksand Bold"/>
                <a:ea typeface="Quicksand Bold"/>
                <a:cs typeface="Quicksand Bold"/>
                <a:sym typeface="Quicksand Bold"/>
              </a:rPr>
              <a:t>This may include providing accessible education, resources, and skills training that empower individuals to make healthy, substance-free choices and reduce risk factors associated with substance use.</a:t>
            </a:r>
          </a:p>
          <a:p>
            <a:pPr marL="0" lvl="0" indent="0" algn="l">
              <a:lnSpc>
                <a:spcPts val="4337"/>
              </a:lnSpc>
              <a:spcBef>
                <a:spcPct val="0"/>
              </a:spcBef>
            </a:pPr>
            <a:endParaRPr lang="en-US" sz="3098" b="1">
              <a:solidFill>
                <a:srgbClr val="0F4662"/>
              </a:solidFill>
              <a:latin typeface="Quicksand Bold"/>
              <a:ea typeface="Quicksand Bold"/>
              <a:cs typeface="Quicksand Bold"/>
              <a:sym typeface="Quicksand Bold"/>
            </a:endParaRPr>
          </a:p>
        </p:txBody>
      </p:sp>
      <p:sp>
        <p:nvSpPr>
          <p:cNvPr id="7" name="Freeform 7"/>
          <p:cNvSpPr/>
          <p:nvPr/>
        </p:nvSpPr>
        <p:spPr>
          <a:xfrm>
            <a:off x="12848381" y="3133500"/>
            <a:ext cx="5140726" cy="736628"/>
          </a:xfrm>
          <a:custGeom>
            <a:avLst/>
            <a:gdLst/>
            <a:ahLst/>
            <a:cxnLst/>
            <a:rect l="l" t="t" r="r" b="b"/>
            <a:pathLst>
              <a:path w="5140726" h="736628">
                <a:moveTo>
                  <a:pt x="0" y="0"/>
                </a:moveTo>
                <a:lnTo>
                  <a:pt x="5140726" y="0"/>
                </a:lnTo>
                <a:lnTo>
                  <a:pt x="5140726" y="736628"/>
                </a:lnTo>
                <a:lnTo>
                  <a:pt x="0" y="73662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4099486"/>
            <a:chOff x="0" y="0"/>
            <a:chExt cx="4816593" cy="1079700"/>
          </a:xfrm>
        </p:grpSpPr>
        <p:sp>
          <p:nvSpPr>
            <p:cNvPr id="3" name="Freeform 3"/>
            <p:cNvSpPr/>
            <p:nvPr/>
          </p:nvSpPr>
          <p:spPr>
            <a:xfrm>
              <a:off x="0" y="0"/>
              <a:ext cx="4816592" cy="10797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txBody>
            <a:bodyPr/>
            <a:lstStyle/>
            <a:p>
              <a:endParaRPr lang="en-US"/>
            </a:p>
          </p:txBody>
        </p:sp>
        <p:sp>
          <p:nvSpPr>
            <p:cNvPr id="4" name="TextBox 4"/>
            <p:cNvSpPr txBox="1"/>
            <p:nvPr/>
          </p:nvSpPr>
          <p:spPr>
            <a:xfrm>
              <a:off x="0" y="-47625"/>
              <a:ext cx="4816593" cy="1127325"/>
            </a:xfrm>
            <a:prstGeom prst="rect">
              <a:avLst/>
            </a:prstGeom>
          </p:spPr>
          <p:txBody>
            <a:bodyPr lIns="50800" tIns="50800" rIns="50800" bIns="50800" rtlCol="0" anchor="ctr"/>
            <a:lstStyle/>
            <a:p>
              <a:pPr algn="ctr">
                <a:lnSpc>
                  <a:spcPts val="3693"/>
                </a:lnSpc>
              </a:pPr>
              <a:endParaRPr/>
            </a:p>
          </p:txBody>
        </p:sp>
      </p:grpSp>
      <p:sp>
        <p:nvSpPr>
          <p:cNvPr id="5" name="AutoShape 5"/>
          <p:cNvSpPr/>
          <p:nvPr/>
        </p:nvSpPr>
        <p:spPr>
          <a:xfrm>
            <a:off x="6050280" y="9258300"/>
            <a:ext cx="6492240" cy="0"/>
          </a:xfrm>
          <a:prstGeom prst="line">
            <a:avLst/>
          </a:prstGeom>
          <a:ln w="76200" cap="flat">
            <a:solidFill>
              <a:srgbClr val="0F4662"/>
            </a:solidFill>
            <a:prstDash val="solid"/>
            <a:headEnd type="none" w="sm" len="sm"/>
            <a:tailEnd type="none" w="sm" len="sm"/>
          </a:ln>
        </p:spPr>
        <p:txBody>
          <a:bodyPr/>
          <a:lstStyle/>
          <a:p>
            <a:endParaRPr lang="en-US"/>
          </a:p>
        </p:txBody>
      </p:sp>
      <p:sp>
        <p:nvSpPr>
          <p:cNvPr id="6" name="Freeform 6"/>
          <p:cNvSpPr/>
          <p:nvPr/>
        </p:nvSpPr>
        <p:spPr>
          <a:xfrm>
            <a:off x="8304001" y="9529723"/>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1028700" y="599709"/>
            <a:ext cx="9914964" cy="1085215"/>
          </a:xfrm>
          <a:prstGeom prst="rect">
            <a:avLst/>
          </a:prstGeom>
        </p:spPr>
        <p:txBody>
          <a:bodyPr lIns="0" tIns="0" rIns="0" bIns="0" rtlCol="0" anchor="t">
            <a:spAutoFit/>
          </a:bodyPr>
          <a:lstStyle/>
          <a:p>
            <a:pPr marL="0" lvl="0" indent="0" algn="l">
              <a:lnSpc>
                <a:spcPts val="8959"/>
              </a:lnSpc>
              <a:spcBef>
                <a:spcPct val="0"/>
              </a:spcBef>
            </a:pPr>
            <a:r>
              <a:rPr lang="en-US" sz="6399" b="1" i="1">
                <a:solidFill>
                  <a:srgbClr val="0F4662"/>
                </a:solidFill>
                <a:latin typeface="Cormorant Garamond Bold Italics"/>
                <a:ea typeface="Cormorant Garamond Bold Italics"/>
                <a:cs typeface="Cormorant Garamond Bold Italics"/>
                <a:sym typeface="Cormorant Garamond Bold Italics"/>
              </a:rPr>
              <a:t>Shaunya Kumar</a:t>
            </a:r>
          </a:p>
        </p:txBody>
      </p:sp>
      <p:sp>
        <p:nvSpPr>
          <p:cNvPr id="8" name="TextBox 8"/>
          <p:cNvSpPr txBox="1"/>
          <p:nvPr/>
        </p:nvSpPr>
        <p:spPr>
          <a:xfrm>
            <a:off x="6635340" y="8489272"/>
            <a:ext cx="5017320" cy="490855"/>
          </a:xfrm>
          <a:prstGeom prst="rect">
            <a:avLst/>
          </a:prstGeom>
        </p:spPr>
        <p:txBody>
          <a:bodyPr lIns="0" tIns="0" rIns="0" bIns="0" rtlCol="0" anchor="t">
            <a:spAutoFit/>
          </a:bodyPr>
          <a:lstStyle/>
          <a:p>
            <a:pPr marL="0" lvl="0" indent="0" algn="ctr">
              <a:lnSpc>
                <a:spcPts val="3919"/>
              </a:lnSpc>
              <a:spcBef>
                <a:spcPct val="0"/>
              </a:spcBef>
            </a:pPr>
            <a:r>
              <a:rPr lang="en-US" sz="2799" b="1">
                <a:solidFill>
                  <a:srgbClr val="0F4662"/>
                </a:solidFill>
                <a:latin typeface="Quicksand Bold"/>
                <a:ea typeface="Quicksand Bold"/>
                <a:cs typeface="Quicksand Bold"/>
                <a:sym typeface="Quicksand Bold"/>
              </a:rPr>
              <a:t>Community Health Specialist</a:t>
            </a:r>
          </a:p>
        </p:txBody>
      </p:sp>
      <p:grpSp>
        <p:nvGrpSpPr>
          <p:cNvPr id="9" name="Group 9"/>
          <p:cNvGrpSpPr>
            <a:grpSpLocks noChangeAspect="1"/>
          </p:cNvGrpSpPr>
          <p:nvPr/>
        </p:nvGrpSpPr>
        <p:grpSpPr>
          <a:xfrm>
            <a:off x="5630702" y="1529351"/>
            <a:ext cx="7026596" cy="7026596"/>
            <a:chOff x="0" y="0"/>
            <a:chExt cx="13716000" cy="13716000"/>
          </a:xfrm>
        </p:grpSpPr>
        <p:sp>
          <p:nvSpPr>
            <p:cNvPr id="10" name="Freeform 10"/>
            <p:cNvSpPr/>
            <p:nvPr/>
          </p:nvSpPr>
          <p:spPr>
            <a:xfrm>
              <a:off x="0" y="0"/>
              <a:ext cx="13716000" cy="13716000"/>
            </a:xfrm>
            <a:custGeom>
              <a:avLst/>
              <a:gdLst/>
              <a:ahLst/>
              <a:cxnLst/>
              <a:rect l="l" t="t" r="r" b="b"/>
              <a:pathLst>
                <a:path w="13716000" h="13716000">
                  <a:moveTo>
                    <a:pt x="6857994" y="0"/>
                  </a:moveTo>
                  <a:lnTo>
                    <a:pt x="6858008" y="0"/>
                  </a:lnTo>
                  <a:lnTo>
                    <a:pt x="6858008" y="0"/>
                  </a:lnTo>
                  <a:cubicBezTo>
                    <a:pt x="10645573" y="1"/>
                    <a:pt x="13716000" y="3070429"/>
                    <a:pt x="13716000" y="6857994"/>
                  </a:cubicBezTo>
                  <a:lnTo>
                    <a:pt x="13716000" y="13716000"/>
                  </a:lnTo>
                  <a:lnTo>
                    <a:pt x="13716000" y="13716000"/>
                  </a:lnTo>
                  <a:lnTo>
                    <a:pt x="0" y="13716000"/>
                  </a:lnTo>
                  <a:lnTo>
                    <a:pt x="0" y="13716000"/>
                  </a:lnTo>
                  <a:lnTo>
                    <a:pt x="0" y="6857994"/>
                  </a:lnTo>
                  <a:cubicBezTo>
                    <a:pt x="0" y="3070428"/>
                    <a:pt x="3070428" y="0"/>
                    <a:pt x="6857994" y="0"/>
                  </a:cubicBezTo>
                  <a:close/>
                </a:path>
              </a:pathLst>
            </a:custGeom>
            <a:blipFill>
              <a:blip r:embed="rId4"/>
              <a:stretch>
                <a:fillRect t="-26601" b="-26601"/>
              </a:stretch>
            </a:blipFill>
          </p:spPr>
          <p:txBody>
            <a:bodyPr/>
            <a:lstStyle/>
            <a:p>
              <a:endParaRPr lang="en-US"/>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4093893"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txBody>
            <a:bodyPr/>
            <a:lstStyle/>
            <a:p>
              <a:endParaRPr lang="en-US"/>
            </a:p>
          </p:txBody>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028700"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028700" y="828309"/>
            <a:ext cx="10331568" cy="860679"/>
          </a:xfrm>
          <a:prstGeom prst="rect">
            <a:avLst/>
          </a:prstGeom>
        </p:spPr>
        <p:txBody>
          <a:bodyPr lIns="0" tIns="0" rIns="0" bIns="0" rtlCol="0" anchor="t">
            <a:spAutoFit/>
          </a:bodyPr>
          <a:lstStyle/>
          <a:p>
            <a:pPr algn="l">
              <a:lnSpc>
                <a:spcPts val="6527"/>
              </a:lnSpc>
            </a:pPr>
            <a:r>
              <a:rPr lang="en-US" sz="6399" b="1" i="1">
                <a:solidFill>
                  <a:srgbClr val="0F4662"/>
                </a:solidFill>
                <a:latin typeface="Cormorant Garamond Bold Italics"/>
                <a:ea typeface="Cormorant Garamond Bold Italics"/>
                <a:cs typeface="Cormorant Garamond Bold Italics"/>
                <a:sym typeface="Cormorant Garamond Bold Italics"/>
              </a:rPr>
              <a:t>Cannabis Needs Based Assessment</a:t>
            </a:r>
          </a:p>
        </p:txBody>
      </p:sp>
      <p:sp>
        <p:nvSpPr>
          <p:cNvPr id="7" name="TextBox 7"/>
          <p:cNvSpPr txBox="1"/>
          <p:nvPr/>
        </p:nvSpPr>
        <p:spPr>
          <a:xfrm>
            <a:off x="237130" y="2610985"/>
            <a:ext cx="13265851" cy="5730240"/>
          </a:xfrm>
          <a:prstGeom prst="rect">
            <a:avLst/>
          </a:prstGeom>
        </p:spPr>
        <p:txBody>
          <a:bodyPr lIns="0" tIns="0" rIns="0" bIns="0" rtlCol="0" anchor="t">
            <a:spAutoFit/>
          </a:bodyPr>
          <a:lstStyle/>
          <a:p>
            <a:pPr algn="l">
              <a:lnSpc>
                <a:spcPts val="4624"/>
              </a:lnSpc>
            </a:pPr>
            <a:r>
              <a:rPr lang="en-US" sz="2720" b="1">
                <a:solidFill>
                  <a:srgbClr val="0F4662"/>
                </a:solidFill>
                <a:latin typeface="Quicksand Bold"/>
                <a:ea typeface="Quicksand Bold"/>
                <a:cs typeface="Quicksand Bold"/>
                <a:sym typeface="Quicksand Bold"/>
              </a:rPr>
              <a:t>Assessment Objectives: </a:t>
            </a:r>
          </a:p>
          <a:p>
            <a:pPr marL="587249" lvl="1" indent="-293624" algn="l">
              <a:lnSpc>
                <a:spcPts val="4624"/>
              </a:lnSpc>
              <a:buFont typeface="Arial"/>
              <a:buChar char="•"/>
            </a:pPr>
            <a:r>
              <a:rPr lang="en-US" sz="2720">
                <a:solidFill>
                  <a:srgbClr val="0F4662"/>
                </a:solidFill>
                <a:latin typeface="Quicksand"/>
                <a:ea typeface="Quicksand"/>
                <a:cs typeface="Quicksand"/>
                <a:sym typeface="Quicksand"/>
              </a:rPr>
              <a:t>Document community-level concerns related to cannabis use and its perceived risks. </a:t>
            </a:r>
          </a:p>
          <a:p>
            <a:pPr marL="587249" lvl="1" indent="-293624" algn="l">
              <a:lnSpc>
                <a:spcPts val="4624"/>
              </a:lnSpc>
              <a:buFont typeface="Arial"/>
              <a:buChar char="•"/>
            </a:pPr>
            <a:r>
              <a:rPr lang="en-US" sz="2720">
                <a:solidFill>
                  <a:srgbClr val="0F4662"/>
                </a:solidFill>
                <a:latin typeface="Quicksand"/>
                <a:ea typeface="Quicksand"/>
                <a:cs typeface="Quicksand"/>
                <a:sym typeface="Quicksand"/>
              </a:rPr>
              <a:t>Explore differences in experiences across populations, including age, race/ethnicity, housing status, LGBTQ+ identity, and mental health status. </a:t>
            </a:r>
          </a:p>
          <a:p>
            <a:pPr marL="587249" lvl="1" indent="-293624" algn="l">
              <a:lnSpc>
                <a:spcPts val="4624"/>
              </a:lnSpc>
              <a:buFont typeface="Arial"/>
              <a:buChar char="•"/>
            </a:pPr>
            <a:r>
              <a:rPr lang="en-US" sz="2720">
                <a:solidFill>
                  <a:srgbClr val="0F4662"/>
                </a:solidFill>
                <a:latin typeface="Quicksand"/>
                <a:ea typeface="Quicksand"/>
                <a:cs typeface="Quicksand"/>
                <a:sym typeface="Quicksand"/>
              </a:rPr>
              <a:t>Identify service gaps and barriers in systems that are intended to support prevention, treatment, or recovery. </a:t>
            </a:r>
          </a:p>
          <a:p>
            <a:pPr marL="587249" lvl="1" indent="-293624" algn="l">
              <a:lnSpc>
                <a:spcPts val="4624"/>
              </a:lnSpc>
              <a:buFont typeface="Arial"/>
              <a:buChar char="•"/>
            </a:pPr>
            <a:r>
              <a:rPr lang="en-US" sz="2720">
                <a:solidFill>
                  <a:srgbClr val="0F4662"/>
                </a:solidFill>
                <a:latin typeface="Quicksand"/>
                <a:ea typeface="Quicksand"/>
                <a:cs typeface="Quicksand"/>
                <a:sym typeface="Quicksand"/>
              </a:rPr>
              <a:t>Highlight opportunities for action at Scott County, via the C-SUP mini-grant program, and with the Scott County Prevention Coalition. </a:t>
            </a:r>
          </a:p>
          <a:p>
            <a:pPr marL="0" lvl="0" indent="0" algn="l">
              <a:lnSpc>
                <a:spcPts val="4249"/>
              </a:lnSpc>
            </a:pPr>
            <a:endParaRPr lang="en-US" sz="2720">
              <a:solidFill>
                <a:srgbClr val="0F4662"/>
              </a:solidFill>
              <a:latin typeface="Quicksand"/>
              <a:ea typeface="Quicksand"/>
              <a:cs typeface="Quicksand"/>
              <a:sym typeface="Quicksan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4093893"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txBody>
            <a:bodyPr/>
            <a:lstStyle/>
            <a:p>
              <a:endParaRPr lang="en-US"/>
            </a:p>
          </p:txBody>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028700"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510646" y="655511"/>
            <a:ext cx="10331568" cy="860679"/>
          </a:xfrm>
          <a:prstGeom prst="rect">
            <a:avLst/>
          </a:prstGeom>
        </p:spPr>
        <p:txBody>
          <a:bodyPr lIns="0" tIns="0" rIns="0" bIns="0" rtlCol="0" anchor="t">
            <a:spAutoFit/>
          </a:bodyPr>
          <a:lstStyle/>
          <a:p>
            <a:pPr algn="l">
              <a:lnSpc>
                <a:spcPts val="6527"/>
              </a:lnSpc>
            </a:pPr>
            <a:r>
              <a:rPr lang="en-US" sz="6399" b="1" i="1">
                <a:solidFill>
                  <a:srgbClr val="0F4662"/>
                </a:solidFill>
                <a:latin typeface="Cormorant Garamond Bold Italics"/>
                <a:ea typeface="Cormorant Garamond Bold Italics"/>
                <a:cs typeface="Cormorant Garamond Bold Italics"/>
                <a:sym typeface="Cormorant Garamond Bold Italics"/>
              </a:rPr>
              <a:t>Cannabis Needs Based Assessment</a:t>
            </a:r>
          </a:p>
        </p:txBody>
      </p:sp>
      <p:sp>
        <p:nvSpPr>
          <p:cNvPr id="7" name="TextBox 7"/>
          <p:cNvSpPr txBox="1"/>
          <p:nvPr/>
        </p:nvSpPr>
        <p:spPr>
          <a:xfrm>
            <a:off x="510646" y="1852279"/>
            <a:ext cx="13583247" cy="6655506"/>
          </a:xfrm>
          <a:prstGeom prst="rect">
            <a:avLst/>
          </a:prstGeom>
        </p:spPr>
        <p:txBody>
          <a:bodyPr lIns="0" tIns="0" rIns="0" bIns="0" rtlCol="0" anchor="t">
            <a:spAutoFit/>
          </a:bodyPr>
          <a:lstStyle/>
          <a:p>
            <a:pPr algn="l">
              <a:lnSpc>
                <a:spcPts val="3811"/>
              </a:lnSpc>
            </a:pPr>
            <a:r>
              <a:rPr lang="en-US" sz="2722" b="1">
                <a:solidFill>
                  <a:srgbClr val="0F4662"/>
                </a:solidFill>
                <a:latin typeface="Quicksand Bold"/>
                <a:ea typeface="Quicksand Bold"/>
                <a:cs typeface="Quicksand Bold"/>
                <a:sym typeface="Quicksand Bold"/>
              </a:rPr>
              <a:t>Key Concerns &amp; System Gaps:</a:t>
            </a:r>
          </a:p>
          <a:p>
            <a:pPr marL="587723" lvl="1" indent="-293861" algn="l">
              <a:lnSpc>
                <a:spcPts val="3811"/>
              </a:lnSpc>
              <a:buFont typeface="Arial"/>
              <a:buChar char="•"/>
            </a:pPr>
            <a:r>
              <a:rPr lang="en-US" sz="2722">
                <a:solidFill>
                  <a:srgbClr val="0F4662"/>
                </a:solidFill>
                <a:latin typeface="Quicksand"/>
                <a:ea typeface="Quicksand"/>
                <a:cs typeface="Quicksand"/>
                <a:sym typeface="Quicksand"/>
              </a:rPr>
              <a:t>Normalization &amp; Misperceptions: Cannabis seen as “safe,” increasing use among youth, parents, and seniors.</a:t>
            </a:r>
          </a:p>
          <a:p>
            <a:pPr marL="587723" lvl="1" indent="-293861" algn="l">
              <a:lnSpc>
                <a:spcPts val="3811"/>
              </a:lnSpc>
              <a:buFont typeface="Arial"/>
              <a:buChar char="•"/>
            </a:pPr>
            <a:r>
              <a:rPr lang="en-US" sz="2722">
                <a:solidFill>
                  <a:srgbClr val="0F4662"/>
                </a:solidFill>
                <a:latin typeface="Quicksand"/>
                <a:ea typeface="Quicksand"/>
                <a:cs typeface="Quicksand"/>
                <a:sym typeface="Quicksand"/>
              </a:rPr>
              <a:t>Youth Access &amp; Risks: Easy access via peers and retailers; early initiation and vaping of potent synthetic THC common.</a:t>
            </a:r>
          </a:p>
          <a:p>
            <a:pPr marL="587723" lvl="1" indent="-293861" algn="l">
              <a:lnSpc>
                <a:spcPts val="3811"/>
              </a:lnSpc>
              <a:buFont typeface="Arial"/>
              <a:buChar char="•"/>
            </a:pPr>
            <a:r>
              <a:rPr lang="en-US" sz="2722">
                <a:solidFill>
                  <a:srgbClr val="0F4662"/>
                </a:solidFill>
                <a:latin typeface="Quicksand"/>
                <a:ea typeface="Quicksand"/>
                <a:cs typeface="Quicksand"/>
                <a:sym typeface="Quicksand"/>
              </a:rPr>
              <a:t>Mental Health Impacts: Used for self-medication but linked to anxiety, psychosis, and relapse.</a:t>
            </a:r>
          </a:p>
          <a:p>
            <a:pPr marL="587723" lvl="1" indent="-293861" algn="l">
              <a:lnSpc>
                <a:spcPts val="3811"/>
              </a:lnSpc>
              <a:buFont typeface="Arial"/>
              <a:buChar char="•"/>
            </a:pPr>
            <a:r>
              <a:rPr lang="en-US" sz="2722">
                <a:solidFill>
                  <a:srgbClr val="0F4662"/>
                </a:solidFill>
                <a:latin typeface="Quicksand"/>
                <a:ea typeface="Quicksand"/>
                <a:cs typeface="Quicksand"/>
                <a:sym typeface="Quicksand"/>
              </a:rPr>
              <a:t>Generational &amp; Equity Issues: Accidental child poisonings, uninformed senior use; higher impact on LGBTQ+, Native, and unhoused populations.</a:t>
            </a:r>
          </a:p>
          <a:p>
            <a:pPr marL="587723" lvl="1" indent="-293861" algn="l">
              <a:lnSpc>
                <a:spcPts val="3811"/>
              </a:lnSpc>
              <a:buFont typeface="Arial"/>
              <a:buChar char="•"/>
            </a:pPr>
            <a:r>
              <a:rPr lang="en-US" sz="2722">
                <a:solidFill>
                  <a:srgbClr val="0F4662"/>
                </a:solidFill>
                <a:latin typeface="Quicksand"/>
                <a:ea typeface="Quicksand"/>
                <a:cs typeface="Quicksand"/>
                <a:sym typeface="Quicksand"/>
              </a:rPr>
              <a:t>System Gaps:</a:t>
            </a:r>
          </a:p>
          <a:p>
            <a:pPr marL="587723" lvl="1" indent="-293861" algn="l">
              <a:lnSpc>
                <a:spcPts val="3811"/>
              </a:lnSpc>
              <a:buFont typeface="Arial"/>
              <a:buChar char="•"/>
            </a:pPr>
            <a:r>
              <a:rPr lang="en-US" sz="2722">
                <a:solidFill>
                  <a:srgbClr val="0F4662"/>
                </a:solidFill>
                <a:latin typeface="Quicksand"/>
                <a:ea typeface="Quicksand"/>
                <a:cs typeface="Quicksand"/>
                <a:sym typeface="Quicksand"/>
              </a:rPr>
              <a:t>No detox or mother-child treatment centers.</a:t>
            </a:r>
          </a:p>
          <a:p>
            <a:pPr marL="587723" lvl="1" indent="-293861" algn="l">
              <a:lnSpc>
                <a:spcPts val="3811"/>
              </a:lnSpc>
              <a:buFont typeface="Arial"/>
              <a:buChar char="•"/>
            </a:pPr>
            <a:r>
              <a:rPr lang="en-US" sz="2722">
                <a:solidFill>
                  <a:srgbClr val="0F4662"/>
                </a:solidFill>
                <a:latin typeface="Quicksand"/>
                <a:ea typeface="Quicksand"/>
                <a:cs typeface="Quicksand"/>
                <a:sym typeface="Quicksand"/>
              </a:rPr>
              <a:t>Few school chemical counselors; prevention funds misused.</a:t>
            </a:r>
          </a:p>
          <a:p>
            <a:pPr marL="587723" lvl="1" indent="-293861" algn="l">
              <a:lnSpc>
                <a:spcPts val="3811"/>
              </a:lnSpc>
              <a:buFont typeface="Arial"/>
              <a:buChar char="•"/>
            </a:pPr>
            <a:r>
              <a:rPr lang="en-US" sz="2722">
                <a:solidFill>
                  <a:srgbClr val="0F4662"/>
                </a:solidFill>
                <a:latin typeface="Quicksand"/>
                <a:ea typeface="Quicksand"/>
                <a:cs typeface="Quicksand"/>
                <a:sym typeface="Quicksand"/>
              </a:rPr>
              <a:t>Confusing treatment access and mistrust of county services.</a:t>
            </a:r>
          </a:p>
          <a:p>
            <a:pPr marL="587723" lvl="1" indent="-293861" algn="l">
              <a:lnSpc>
                <a:spcPts val="3811"/>
              </a:lnSpc>
              <a:buFont typeface="Arial"/>
              <a:buChar char="•"/>
            </a:pPr>
            <a:r>
              <a:rPr lang="en-US" sz="2722">
                <a:solidFill>
                  <a:srgbClr val="0F4662"/>
                </a:solidFill>
                <a:latin typeface="Quicksand"/>
                <a:ea typeface="Quicksand"/>
                <a:cs typeface="Quicksand"/>
                <a:sym typeface="Quicksand"/>
              </a:rPr>
              <a:t>Lack of sober housing and ineffective public messaging.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4093893"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txBody>
            <a:bodyPr/>
            <a:lstStyle/>
            <a:p>
              <a:endParaRPr lang="en-US"/>
            </a:p>
          </p:txBody>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028700" y="90892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380246" y="1627774"/>
            <a:ext cx="13583247" cy="7131812"/>
          </a:xfrm>
          <a:prstGeom prst="rect">
            <a:avLst/>
          </a:prstGeom>
        </p:spPr>
        <p:txBody>
          <a:bodyPr lIns="0" tIns="0" rIns="0" bIns="0" rtlCol="0" anchor="t">
            <a:spAutoFit/>
          </a:bodyPr>
          <a:lstStyle/>
          <a:p>
            <a:pPr algn="l">
              <a:lnSpc>
                <a:spcPts val="3808"/>
              </a:lnSpc>
            </a:pPr>
            <a:r>
              <a:rPr lang="en-US" sz="2720" b="1">
                <a:solidFill>
                  <a:srgbClr val="0F4662"/>
                </a:solidFill>
                <a:latin typeface="Quicksand Bold"/>
                <a:ea typeface="Quicksand Bold"/>
                <a:cs typeface="Quicksand Bold"/>
                <a:sym typeface="Quicksand Bold"/>
              </a:rPr>
              <a:t>Opportunities &amp; Recommended Priorities</a:t>
            </a:r>
          </a:p>
          <a:p>
            <a:pPr marL="587249" lvl="1" indent="-293624" algn="l">
              <a:lnSpc>
                <a:spcPts val="3808"/>
              </a:lnSpc>
              <a:buFont typeface="Arial"/>
              <a:buChar char="•"/>
            </a:pPr>
            <a:r>
              <a:rPr lang="en-US" sz="2720">
                <a:solidFill>
                  <a:srgbClr val="0F4662"/>
                </a:solidFill>
                <a:latin typeface="Quicksand"/>
                <a:ea typeface="Quicksand"/>
                <a:cs typeface="Quicksand"/>
                <a:sym typeface="Quicksand"/>
              </a:rPr>
              <a:t>Policy &amp; Systems:</a:t>
            </a:r>
          </a:p>
          <a:p>
            <a:pPr marL="1174497" lvl="2" indent="-391499" algn="l">
              <a:lnSpc>
                <a:spcPts val="3808"/>
              </a:lnSpc>
              <a:buFont typeface="Arial"/>
              <a:buChar char="⚬"/>
            </a:pPr>
            <a:r>
              <a:rPr lang="en-US" sz="2720">
                <a:solidFill>
                  <a:srgbClr val="0F4662"/>
                </a:solidFill>
                <a:latin typeface="Quicksand"/>
                <a:ea typeface="Quicksand"/>
                <a:cs typeface="Quicksand"/>
                <a:sym typeface="Quicksand"/>
              </a:rPr>
              <a:t>Adopt Social Host Ordinance for cannabis.</a:t>
            </a:r>
          </a:p>
          <a:p>
            <a:pPr marL="1174497" lvl="2" indent="-391499" algn="l">
              <a:lnSpc>
                <a:spcPts val="3808"/>
              </a:lnSpc>
              <a:buFont typeface="Arial"/>
              <a:buChar char="⚬"/>
            </a:pPr>
            <a:r>
              <a:rPr lang="en-US" sz="2720">
                <a:solidFill>
                  <a:srgbClr val="0F4662"/>
                </a:solidFill>
                <a:latin typeface="Quicksand"/>
                <a:ea typeface="Quicksand"/>
                <a:cs typeface="Quicksand"/>
                <a:sym typeface="Quicksand"/>
              </a:rPr>
              <a:t>Regulate synthetic THC sales locally.</a:t>
            </a:r>
          </a:p>
          <a:p>
            <a:pPr marL="1174497" lvl="2" indent="-391499" algn="l">
              <a:lnSpc>
                <a:spcPts val="3808"/>
              </a:lnSpc>
              <a:buFont typeface="Arial"/>
              <a:buChar char="⚬"/>
            </a:pPr>
            <a:r>
              <a:rPr lang="en-US" sz="2720">
                <a:solidFill>
                  <a:srgbClr val="0F4662"/>
                </a:solidFill>
                <a:latin typeface="Quicksand"/>
                <a:ea typeface="Quicksand"/>
                <a:cs typeface="Quicksand"/>
                <a:sym typeface="Quicksand"/>
              </a:rPr>
              <a:t>Offer free recovery spaces in public buildings.</a:t>
            </a:r>
          </a:p>
          <a:p>
            <a:pPr marL="587249" lvl="1" indent="-293624" algn="l">
              <a:lnSpc>
                <a:spcPts val="3808"/>
              </a:lnSpc>
              <a:buFont typeface="Arial"/>
              <a:buChar char="•"/>
            </a:pPr>
            <a:r>
              <a:rPr lang="en-US" sz="2720">
                <a:solidFill>
                  <a:srgbClr val="0F4662"/>
                </a:solidFill>
                <a:latin typeface="Quicksand"/>
                <a:ea typeface="Quicksand"/>
                <a:cs typeface="Quicksand"/>
                <a:sym typeface="Quicksand"/>
              </a:rPr>
              <a:t>Recovery &amp; Youth Supports:</a:t>
            </a:r>
          </a:p>
          <a:p>
            <a:pPr marL="1174497" lvl="2" indent="-391499" algn="l">
              <a:lnSpc>
                <a:spcPts val="3808"/>
              </a:lnSpc>
              <a:buFont typeface="Arial"/>
              <a:buChar char="⚬"/>
            </a:pPr>
            <a:r>
              <a:rPr lang="en-US" sz="2720">
                <a:solidFill>
                  <a:srgbClr val="0F4662"/>
                </a:solidFill>
                <a:latin typeface="Quicksand"/>
                <a:ea typeface="Quicksand"/>
                <a:cs typeface="Quicksand"/>
                <a:sym typeface="Quicksand"/>
              </a:rPr>
              <a:t>Expand sober living and mother-child treatment options.</a:t>
            </a:r>
          </a:p>
          <a:p>
            <a:pPr marL="1174497" lvl="2" indent="-391499" algn="l">
              <a:lnSpc>
                <a:spcPts val="3808"/>
              </a:lnSpc>
              <a:buFont typeface="Arial"/>
              <a:buChar char="⚬"/>
            </a:pPr>
            <a:r>
              <a:rPr lang="en-US" sz="2720">
                <a:solidFill>
                  <a:srgbClr val="0F4662"/>
                </a:solidFill>
                <a:latin typeface="Quicksand"/>
                <a:ea typeface="Quicksand"/>
                <a:cs typeface="Quicksand"/>
                <a:sym typeface="Quicksand"/>
              </a:rPr>
              <a:t>Add prevention specialists, peer mentors, and drop-in centers in schools.</a:t>
            </a:r>
          </a:p>
          <a:p>
            <a:pPr marL="587249" lvl="1" indent="-293624" algn="l">
              <a:lnSpc>
                <a:spcPts val="3808"/>
              </a:lnSpc>
              <a:buFont typeface="Arial"/>
              <a:buChar char="•"/>
            </a:pPr>
            <a:r>
              <a:rPr lang="en-US" sz="2720">
                <a:solidFill>
                  <a:srgbClr val="0F4662"/>
                </a:solidFill>
                <a:latin typeface="Quicksand"/>
                <a:ea typeface="Quicksand"/>
                <a:cs typeface="Quicksand"/>
                <a:sym typeface="Quicksand"/>
              </a:rPr>
              <a:t>Education &amp; Outreach:</a:t>
            </a:r>
          </a:p>
          <a:p>
            <a:pPr marL="1174497" lvl="2" indent="-391499" algn="l">
              <a:lnSpc>
                <a:spcPts val="3808"/>
              </a:lnSpc>
              <a:buFont typeface="Arial"/>
              <a:buChar char="⚬"/>
            </a:pPr>
            <a:r>
              <a:rPr lang="en-US" sz="2720">
                <a:solidFill>
                  <a:srgbClr val="0F4662"/>
                </a:solidFill>
                <a:latin typeface="Quicksand"/>
                <a:ea typeface="Quicksand"/>
                <a:cs typeface="Quicksand"/>
                <a:sym typeface="Quicksand"/>
              </a:rPr>
              <a:t>Launch multilingual campaigns on safe storage and signs of use.</a:t>
            </a:r>
          </a:p>
          <a:p>
            <a:pPr marL="1174497" lvl="2" indent="-391499" algn="l">
              <a:lnSpc>
                <a:spcPts val="3808"/>
              </a:lnSpc>
              <a:buFont typeface="Arial"/>
              <a:buChar char="⚬"/>
            </a:pPr>
            <a:r>
              <a:rPr lang="en-US" sz="2720">
                <a:solidFill>
                  <a:srgbClr val="0F4662"/>
                </a:solidFill>
                <a:latin typeface="Quicksand"/>
                <a:ea typeface="Quicksand"/>
                <a:cs typeface="Quicksand"/>
                <a:sym typeface="Quicksand"/>
              </a:rPr>
              <a:t>Fund parent education and culturally tailored prevention programs.</a:t>
            </a:r>
          </a:p>
          <a:p>
            <a:pPr marL="587249" lvl="1" indent="-293624" algn="l">
              <a:lnSpc>
                <a:spcPts val="3808"/>
              </a:lnSpc>
              <a:buFont typeface="Arial"/>
              <a:buChar char="•"/>
            </a:pPr>
            <a:r>
              <a:rPr lang="en-US" sz="2720">
                <a:solidFill>
                  <a:srgbClr val="0F4662"/>
                </a:solidFill>
                <a:latin typeface="Quicksand"/>
                <a:ea typeface="Quicksand"/>
                <a:cs typeface="Quicksand"/>
                <a:sym typeface="Quicksand"/>
              </a:rPr>
              <a:t>Prevention Focus:</a:t>
            </a:r>
          </a:p>
          <a:p>
            <a:pPr marL="1174497" lvl="2" indent="-391499" algn="l">
              <a:lnSpc>
                <a:spcPts val="3808"/>
              </a:lnSpc>
              <a:buFont typeface="Arial"/>
              <a:buChar char="⚬"/>
            </a:pPr>
            <a:r>
              <a:rPr lang="en-US" sz="2720">
                <a:solidFill>
                  <a:srgbClr val="0F4662"/>
                </a:solidFill>
                <a:latin typeface="Quicksand"/>
                <a:ea typeface="Quicksand"/>
                <a:cs typeface="Quicksand"/>
                <a:sym typeface="Quicksand"/>
              </a:rPr>
              <a:t>Correct “safe” cannabis perceptions.</a:t>
            </a:r>
          </a:p>
          <a:p>
            <a:pPr marL="1174497" lvl="2" indent="-391499" algn="l">
              <a:lnSpc>
                <a:spcPts val="3808"/>
              </a:lnSpc>
              <a:buFont typeface="Arial"/>
              <a:buChar char="⚬"/>
            </a:pPr>
            <a:r>
              <a:rPr lang="en-US" sz="2720">
                <a:solidFill>
                  <a:srgbClr val="0F4662"/>
                </a:solidFill>
                <a:latin typeface="Quicksand"/>
                <a:ea typeface="Quicksand"/>
                <a:cs typeface="Quicksand"/>
                <a:sym typeface="Quicksand"/>
              </a:rPr>
              <a:t>Reduce youth access and accidental poisonings.</a:t>
            </a:r>
          </a:p>
          <a:p>
            <a:pPr marL="1174497" lvl="2" indent="-391499" algn="l">
              <a:lnSpc>
                <a:spcPts val="3808"/>
              </a:lnSpc>
              <a:buFont typeface="Arial"/>
              <a:buChar char="⚬"/>
            </a:pPr>
            <a:r>
              <a:rPr lang="en-US" sz="2720">
                <a:solidFill>
                  <a:srgbClr val="0F4662"/>
                </a:solidFill>
                <a:latin typeface="Quicksand"/>
                <a:ea typeface="Quicksand"/>
                <a:cs typeface="Quicksand"/>
                <a:sym typeface="Quicksand"/>
              </a:rPr>
              <a:t>Strengthen early intervention and community collaboration.</a:t>
            </a:r>
          </a:p>
        </p:txBody>
      </p:sp>
      <p:sp>
        <p:nvSpPr>
          <p:cNvPr id="7" name="TextBox 7"/>
          <p:cNvSpPr txBox="1"/>
          <p:nvPr/>
        </p:nvSpPr>
        <p:spPr>
          <a:xfrm>
            <a:off x="510646" y="655511"/>
            <a:ext cx="10331568" cy="860679"/>
          </a:xfrm>
          <a:prstGeom prst="rect">
            <a:avLst/>
          </a:prstGeom>
        </p:spPr>
        <p:txBody>
          <a:bodyPr lIns="0" tIns="0" rIns="0" bIns="0" rtlCol="0" anchor="t">
            <a:spAutoFit/>
          </a:bodyPr>
          <a:lstStyle/>
          <a:p>
            <a:pPr algn="l">
              <a:lnSpc>
                <a:spcPts val="6527"/>
              </a:lnSpc>
            </a:pPr>
            <a:r>
              <a:rPr lang="en-US" sz="6399" b="1" i="1">
                <a:solidFill>
                  <a:srgbClr val="0F4662"/>
                </a:solidFill>
                <a:latin typeface="Cormorant Garamond Bold Italics"/>
                <a:ea typeface="Cormorant Garamond Bold Italics"/>
                <a:cs typeface="Cormorant Garamond Bold Italics"/>
                <a:sym typeface="Cormorant Garamond Bold Italics"/>
              </a:rPr>
              <a:t>Cannabis Needs Based Assessment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4099486"/>
            <a:chOff x="0" y="0"/>
            <a:chExt cx="4816593" cy="1079700"/>
          </a:xfrm>
        </p:grpSpPr>
        <p:sp>
          <p:nvSpPr>
            <p:cNvPr id="3" name="Freeform 3"/>
            <p:cNvSpPr/>
            <p:nvPr/>
          </p:nvSpPr>
          <p:spPr>
            <a:xfrm>
              <a:off x="0" y="0"/>
              <a:ext cx="4816592" cy="10797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txBody>
            <a:bodyPr/>
            <a:lstStyle/>
            <a:p>
              <a:endParaRPr lang="en-US"/>
            </a:p>
          </p:txBody>
        </p:sp>
        <p:sp>
          <p:nvSpPr>
            <p:cNvPr id="4" name="TextBox 4"/>
            <p:cNvSpPr txBox="1"/>
            <p:nvPr/>
          </p:nvSpPr>
          <p:spPr>
            <a:xfrm>
              <a:off x="0" y="-47625"/>
              <a:ext cx="4816593" cy="1127325"/>
            </a:xfrm>
            <a:prstGeom prst="rect">
              <a:avLst/>
            </a:prstGeom>
          </p:spPr>
          <p:txBody>
            <a:bodyPr lIns="50800" tIns="50800" rIns="50800" bIns="50800" rtlCol="0" anchor="ctr"/>
            <a:lstStyle/>
            <a:p>
              <a:pPr algn="ctr">
                <a:lnSpc>
                  <a:spcPts val="3693"/>
                </a:lnSpc>
              </a:pPr>
              <a:endParaRPr/>
            </a:p>
          </p:txBody>
        </p:sp>
      </p:grpSp>
      <p:sp>
        <p:nvSpPr>
          <p:cNvPr id="5" name="TextBox 5"/>
          <p:cNvSpPr txBox="1"/>
          <p:nvPr/>
        </p:nvSpPr>
        <p:spPr>
          <a:xfrm>
            <a:off x="1028700" y="599709"/>
            <a:ext cx="9914964" cy="2218690"/>
          </a:xfrm>
          <a:prstGeom prst="rect">
            <a:avLst/>
          </a:prstGeom>
        </p:spPr>
        <p:txBody>
          <a:bodyPr lIns="0" tIns="0" rIns="0" bIns="0" rtlCol="0" anchor="t">
            <a:spAutoFit/>
          </a:bodyPr>
          <a:lstStyle/>
          <a:p>
            <a:pPr marL="0" lvl="0" indent="0" algn="l">
              <a:lnSpc>
                <a:spcPts val="8959"/>
              </a:lnSpc>
              <a:spcBef>
                <a:spcPct val="0"/>
              </a:spcBef>
            </a:pPr>
            <a:r>
              <a:rPr lang="en-US" sz="6399" b="1" i="1">
                <a:solidFill>
                  <a:srgbClr val="0F4662"/>
                </a:solidFill>
                <a:latin typeface="Cormorant Garamond Bold Italics"/>
                <a:ea typeface="Cormorant Garamond Bold Italics"/>
                <a:cs typeface="Cormorant Garamond Bold Italics"/>
                <a:sym typeface="Cormorant Garamond Bold Italics"/>
              </a:rPr>
              <a:t>Cannabis and Substance Use Prevention Mini-Grants</a:t>
            </a:r>
          </a:p>
        </p:txBody>
      </p:sp>
      <p:sp>
        <p:nvSpPr>
          <p:cNvPr id="6" name="TextBox 6"/>
          <p:cNvSpPr txBox="1"/>
          <p:nvPr/>
        </p:nvSpPr>
        <p:spPr>
          <a:xfrm>
            <a:off x="613689" y="4481291"/>
            <a:ext cx="17060622" cy="5604484"/>
          </a:xfrm>
          <a:prstGeom prst="rect">
            <a:avLst/>
          </a:prstGeom>
        </p:spPr>
        <p:txBody>
          <a:bodyPr lIns="0" tIns="0" rIns="0" bIns="0" rtlCol="0" anchor="t">
            <a:spAutoFit/>
          </a:bodyPr>
          <a:lstStyle/>
          <a:p>
            <a:pPr algn="l">
              <a:lnSpc>
                <a:spcPts val="4200"/>
              </a:lnSpc>
            </a:pPr>
            <a:r>
              <a:rPr lang="en-US" sz="3000" b="1">
                <a:solidFill>
                  <a:srgbClr val="0F4662"/>
                </a:solidFill>
                <a:latin typeface="Quicksand Bold"/>
                <a:ea typeface="Quicksand Bold"/>
                <a:cs typeface="Quicksand Bold"/>
                <a:sym typeface="Quicksand Bold"/>
              </a:rPr>
              <a:t>The goal of CSUP mini grants:​</a:t>
            </a:r>
          </a:p>
          <a:p>
            <a:pPr algn="l">
              <a:lnSpc>
                <a:spcPts val="4200"/>
              </a:lnSpc>
            </a:pPr>
            <a:r>
              <a:rPr lang="en-US" sz="3000">
                <a:solidFill>
                  <a:srgbClr val="0F4662"/>
                </a:solidFill>
                <a:latin typeface="Quicksand"/>
                <a:ea typeface="Quicksand"/>
                <a:cs typeface="Quicksand"/>
                <a:sym typeface="Quicksand"/>
              </a:rPr>
              <a:t>To provide community organizations and schools the opportunity to implement evidence-based and evidence-informed primary prevention strategies to reduce cannabis and substance use among residents in Scott County. </a:t>
            </a:r>
          </a:p>
          <a:p>
            <a:pPr algn="l">
              <a:lnSpc>
                <a:spcPts val="1679"/>
              </a:lnSpc>
            </a:pPr>
            <a:endParaRPr lang="en-US" sz="3000">
              <a:solidFill>
                <a:srgbClr val="0F4662"/>
              </a:solidFill>
              <a:latin typeface="Quicksand"/>
              <a:ea typeface="Quicksand"/>
              <a:cs typeface="Quicksand"/>
              <a:sym typeface="Quicksand"/>
            </a:endParaRPr>
          </a:p>
          <a:p>
            <a:pPr marL="647700" lvl="1" indent="-323850" algn="l">
              <a:lnSpc>
                <a:spcPts val="4200"/>
              </a:lnSpc>
              <a:buFont typeface="Arial"/>
              <a:buChar char="•"/>
            </a:pPr>
            <a:r>
              <a:rPr lang="en-US" sz="3000">
                <a:solidFill>
                  <a:srgbClr val="0F4662"/>
                </a:solidFill>
                <a:latin typeface="Quicksand"/>
                <a:ea typeface="Quicksand"/>
                <a:cs typeface="Quicksand"/>
                <a:sym typeface="Quicksand"/>
              </a:rPr>
              <a:t>This may include providing accessible education, resources, and skills training that empower individuals to make healthy, substance-free choices and reduce risk factors associated with substance use.</a:t>
            </a:r>
          </a:p>
          <a:p>
            <a:pPr algn="l">
              <a:lnSpc>
                <a:spcPts val="4200"/>
              </a:lnSpc>
            </a:pPr>
            <a:endParaRPr lang="en-US" sz="3000">
              <a:solidFill>
                <a:srgbClr val="0F4662"/>
              </a:solidFill>
              <a:latin typeface="Quicksand"/>
              <a:ea typeface="Quicksand"/>
              <a:cs typeface="Quicksand"/>
              <a:sym typeface="Quicksand"/>
            </a:endParaRPr>
          </a:p>
          <a:p>
            <a:pPr algn="ctr">
              <a:lnSpc>
                <a:spcPts val="4200"/>
              </a:lnSpc>
            </a:pPr>
            <a:r>
              <a:rPr lang="en-US" sz="3000" b="1">
                <a:solidFill>
                  <a:srgbClr val="0F4662"/>
                </a:solidFill>
                <a:latin typeface="Quicksand Bold"/>
                <a:ea typeface="Quicksand Bold"/>
                <a:cs typeface="Quicksand Bold"/>
                <a:sym typeface="Quicksand Bold"/>
              </a:rPr>
              <a:t>*Cannabis must be included in all projects.*​</a:t>
            </a:r>
          </a:p>
          <a:p>
            <a:pPr marL="0" lvl="0" indent="0" algn="l">
              <a:lnSpc>
                <a:spcPts val="4832"/>
              </a:lnSpc>
              <a:spcBef>
                <a:spcPct val="0"/>
              </a:spcBef>
            </a:pPr>
            <a:endParaRPr lang="en-US" sz="3000" b="1">
              <a:solidFill>
                <a:srgbClr val="0F4662"/>
              </a:solidFill>
              <a:latin typeface="Quicksand Bold"/>
              <a:ea typeface="Quicksand Bold"/>
              <a:cs typeface="Quicksand Bold"/>
              <a:sym typeface="Quicksand Bold"/>
            </a:endParaRPr>
          </a:p>
        </p:txBody>
      </p:sp>
      <p:sp>
        <p:nvSpPr>
          <p:cNvPr id="7" name="Freeform 7"/>
          <p:cNvSpPr/>
          <p:nvPr/>
        </p:nvSpPr>
        <p:spPr>
          <a:xfrm>
            <a:off x="12848381" y="3133500"/>
            <a:ext cx="5140726" cy="736628"/>
          </a:xfrm>
          <a:custGeom>
            <a:avLst/>
            <a:gdLst/>
            <a:ahLst/>
            <a:cxnLst/>
            <a:rect l="l" t="t" r="r" b="b"/>
            <a:pathLst>
              <a:path w="5140726" h="736628">
                <a:moveTo>
                  <a:pt x="0" y="0"/>
                </a:moveTo>
                <a:lnTo>
                  <a:pt x="5140726" y="0"/>
                </a:lnTo>
                <a:lnTo>
                  <a:pt x="5140726" y="736628"/>
                </a:lnTo>
                <a:lnTo>
                  <a:pt x="0" y="73662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4099486"/>
            <a:chOff x="0" y="0"/>
            <a:chExt cx="4816593" cy="1079700"/>
          </a:xfrm>
        </p:grpSpPr>
        <p:sp>
          <p:nvSpPr>
            <p:cNvPr id="3" name="Freeform 3"/>
            <p:cNvSpPr/>
            <p:nvPr/>
          </p:nvSpPr>
          <p:spPr>
            <a:xfrm>
              <a:off x="0" y="0"/>
              <a:ext cx="4816592" cy="10797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txBody>
            <a:bodyPr/>
            <a:lstStyle/>
            <a:p>
              <a:endParaRPr lang="en-US"/>
            </a:p>
          </p:txBody>
        </p:sp>
        <p:sp>
          <p:nvSpPr>
            <p:cNvPr id="4" name="TextBox 4"/>
            <p:cNvSpPr txBox="1"/>
            <p:nvPr/>
          </p:nvSpPr>
          <p:spPr>
            <a:xfrm>
              <a:off x="0" y="-47625"/>
              <a:ext cx="4816593" cy="1127325"/>
            </a:xfrm>
            <a:prstGeom prst="rect">
              <a:avLst/>
            </a:prstGeom>
          </p:spPr>
          <p:txBody>
            <a:bodyPr lIns="50800" tIns="50800" rIns="50800" bIns="50800" rtlCol="0" anchor="ctr"/>
            <a:lstStyle/>
            <a:p>
              <a:pPr algn="ctr">
                <a:lnSpc>
                  <a:spcPts val="3693"/>
                </a:lnSpc>
              </a:pPr>
              <a:endParaRPr/>
            </a:p>
          </p:txBody>
        </p:sp>
      </p:grpSp>
      <p:sp>
        <p:nvSpPr>
          <p:cNvPr id="5" name="TextBox 5"/>
          <p:cNvSpPr txBox="1"/>
          <p:nvPr/>
        </p:nvSpPr>
        <p:spPr>
          <a:xfrm>
            <a:off x="1028700" y="599709"/>
            <a:ext cx="9914964" cy="2218690"/>
          </a:xfrm>
          <a:prstGeom prst="rect">
            <a:avLst/>
          </a:prstGeom>
        </p:spPr>
        <p:txBody>
          <a:bodyPr lIns="0" tIns="0" rIns="0" bIns="0" rtlCol="0" anchor="t">
            <a:spAutoFit/>
          </a:bodyPr>
          <a:lstStyle/>
          <a:p>
            <a:pPr marL="0" lvl="0" indent="0" algn="l">
              <a:lnSpc>
                <a:spcPts val="8959"/>
              </a:lnSpc>
              <a:spcBef>
                <a:spcPct val="0"/>
              </a:spcBef>
            </a:pPr>
            <a:r>
              <a:rPr lang="en-US" sz="6399" b="1" i="1">
                <a:solidFill>
                  <a:srgbClr val="0F4662"/>
                </a:solidFill>
                <a:latin typeface="Cormorant Garamond Bold Italics"/>
                <a:ea typeface="Cormorant Garamond Bold Italics"/>
                <a:cs typeface="Cormorant Garamond Bold Italics"/>
                <a:sym typeface="Cormorant Garamond Bold Italics"/>
              </a:rPr>
              <a:t>Cannabis and Substance Use Prevention Mini-Grants</a:t>
            </a:r>
          </a:p>
        </p:txBody>
      </p:sp>
      <p:sp>
        <p:nvSpPr>
          <p:cNvPr id="6" name="TextBox 6"/>
          <p:cNvSpPr txBox="1"/>
          <p:nvPr/>
        </p:nvSpPr>
        <p:spPr>
          <a:xfrm>
            <a:off x="1028700" y="4719732"/>
            <a:ext cx="16770845" cy="4861534"/>
          </a:xfrm>
          <a:prstGeom prst="rect">
            <a:avLst/>
          </a:prstGeom>
        </p:spPr>
        <p:txBody>
          <a:bodyPr lIns="0" tIns="0" rIns="0" bIns="0" rtlCol="0" anchor="t">
            <a:spAutoFit/>
          </a:bodyPr>
          <a:lstStyle/>
          <a:p>
            <a:pPr marL="647700" lvl="1" indent="-323850" algn="l">
              <a:lnSpc>
                <a:spcPts val="4200"/>
              </a:lnSpc>
              <a:buFont typeface="Arial"/>
              <a:buChar char="•"/>
            </a:pPr>
            <a:r>
              <a:rPr lang="en-US" sz="3000" b="1">
                <a:solidFill>
                  <a:srgbClr val="0F4662"/>
                </a:solidFill>
                <a:latin typeface="Quicksand Bold"/>
                <a:ea typeface="Quicksand Bold"/>
                <a:cs typeface="Quicksand Bold"/>
                <a:sym typeface="Quicksand Bold"/>
              </a:rPr>
              <a:t>All project applications should include at least one policy, system or environmental change:​</a:t>
            </a:r>
          </a:p>
          <a:p>
            <a:pPr algn="l">
              <a:lnSpc>
                <a:spcPts val="4200"/>
              </a:lnSpc>
            </a:pPr>
            <a:endParaRPr lang="en-US" sz="3000" b="1">
              <a:solidFill>
                <a:srgbClr val="0F4662"/>
              </a:solidFill>
              <a:latin typeface="Quicksand Bold"/>
              <a:ea typeface="Quicksand Bold"/>
              <a:cs typeface="Quicksand Bold"/>
              <a:sym typeface="Quicksand Bold"/>
            </a:endParaRPr>
          </a:p>
          <a:p>
            <a:pPr marL="1295400" lvl="2" indent="-431800" algn="l">
              <a:lnSpc>
                <a:spcPts val="4200"/>
              </a:lnSpc>
              <a:buFont typeface="Arial"/>
              <a:buChar char="⚬"/>
            </a:pPr>
            <a:r>
              <a:rPr lang="en-US" sz="3000" b="1">
                <a:solidFill>
                  <a:srgbClr val="0F4662"/>
                </a:solidFill>
                <a:latin typeface="Quicksand Bold"/>
                <a:ea typeface="Quicksand Bold"/>
                <a:cs typeface="Quicksand Bold"/>
                <a:sym typeface="Quicksand Bold"/>
              </a:rPr>
              <a:t>Policy: </a:t>
            </a:r>
            <a:r>
              <a:rPr lang="en-US" sz="3000">
                <a:solidFill>
                  <a:srgbClr val="0F4662"/>
                </a:solidFill>
                <a:latin typeface="Quicksand"/>
                <a:ea typeface="Quicksand"/>
                <a:cs typeface="Quicksand"/>
                <a:sym typeface="Quicksand"/>
              </a:rPr>
              <a:t>the passing of policies, ordinances, or rules within an organization​</a:t>
            </a:r>
          </a:p>
          <a:p>
            <a:pPr algn="l">
              <a:lnSpc>
                <a:spcPts val="4200"/>
              </a:lnSpc>
            </a:pPr>
            <a:endParaRPr lang="en-US" sz="3000">
              <a:solidFill>
                <a:srgbClr val="0F4662"/>
              </a:solidFill>
              <a:latin typeface="Quicksand"/>
              <a:ea typeface="Quicksand"/>
              <a:cs typeface="Quicksand"/>
              <a:sym typeface="Quicksand"/>
            </a:endParaRPr>
          </a:p>
          <a:p>
            <a:pPr marL="1295400" lvl="2" indent="-431800" algn="l">
              <a:lnSpc>
                <a:spcPts val="4200"/>
              </a:lnSpc>
              <a:buFont typeface="Arial"/>
              <a:buChar char="⚬"/>
            </a:pPr>
            <a:r>
              <a:rPr lang="en-US" sz="3000" b="1">
                <a:solidFill>
                  <a:srgbClr val="0F4662"/>
                </a:solidFill>
                <a:latin typeface="Quicksand Bold"/>
                <a:ea typeface="Quicksand Bold"/>
                <a:cs typeface="Quicksand Bold"/>
                <a:sym typeface="Quicksand Bold"/>
              </a:rPr>
              <a:t>Systems: </a:t>
            </a:r>
            <a:r>
              <a:rPr lang="en-US" sz="3000">
                <a:solidFill>
                  <a:srgbClr val="0F4662"/>
                </a:solidFill>
                <a:latin typeface="Quicksand"/>
                <a:ea typeface="Quicksand"/>
                <a:cs typeface="Quicksand"/>
                <a:sym typeface="Quicksand"/>
              </a:rPr>
              <a:t>changes to transform “the way things are typically done.”​</a:t>
            </a:r>
          </a:p>
          <a:p>
            <a:pPr algn="l">
              <a:lnSpc>
                <a:spcPts val="4200"/>
              </a:lnSpc>
            </a:pPr>
            <a:endParaRPr lang="en-US" sz="3000">
              <a:solidFill>
                <a:srgbClr val="0F4662"/>
              </a:solidFill>
              <a:latin typeface="Quicksand"/>
              <a:ea typeface="Quicksand"/>
              <a:cs typeface="Quicksand"/>
              <a:sym typeface="Quicksand"/>
            </a:endParaRPr>
          </a:p>
          <a:p>
            <a:pPr marL="1295400" lvl="2" indent="-431800" algn="l">
              <a:lnSpc>
                <a:spcPts val="4200"/>
              </a:lnSpc>
              <a:buFont typeface="Arial"/>
              <a:buChar char="⚬"/>
            </a:pPr>
            <a:r>
              <a:rPr lang="en-US" sz="3000" b="1">
                <a:solidFill>
                  <a:srgbClr val="0F4662"/>
                </a:solidFill>
                <a:latin typeface="Quicksand Bold"/>
                <a:ea typeface="Quicksand Bold"/>
                <a:cs typeface="Quicksand Bold"/>
                <a:sym typeface="Quicksand Bold"/>
              </a:rPr>
              <a:t>Environmental: </a:t>
            </a:r>
            <a:r>
              <a:rPr lang="en-US" sz="3000">
                <a:solidFill>
                  <a:srgbClr val="0F4662"/>
                </a:solidFill>
                <a:latin typeface="Quicksand"/>
                <a:ea typeface="Quicksand"/>
                <a:cs typeface="Quicksand"/>
                <a:sym typeface="Quicksand"/>
              </a:rPr>
              <a:t>occurs within social, economic, or physical environments.</a:t>
            </a:r>
          </a:p>
          <a:p>
            <a:pPr marL="0" lvl="0" indent="0" algn="l">
              <a:lnSpc>
                <a:spcPts val="4832"/>
              </a:lnSpc>
              <a:spcBef>
                <a:spcPct val="0"/>
              </a:spcBef>
            </a:pPr>
            <a:endParaRPr lang="en-US" sz="3000">
              <a:solidFill>
                <a:srgbClr val="0F4662"/>
              </a:solidFill>
              <a:latin typeface="Quicksand"/>
              <a:ea typeface="Quicksand"/>
              <a:cs typeface="Quicksand"/>
              <a:sym typeface="Quicksand"/>
            </a:endParaRPr>
          </a:p>
        </p:txBody>
      </p:sp>
      <p:sp>
        <p:nvSpPr>
          <p:cNvPr id="7" name="Freeform 7"/>
          <p:cNvSpPr/>
          <p:nvPr/>
        </p:nvSpPr>
        <p:spPr>
          <a:xfrm>
            <a:off x="12848381" y="3133500"/>
            <a:ext cx="5140726" cy="736628"/>
          </a:xfrm>
          <a:custGeom>
            <a:avLst/>
            <a:gdLst/>
            <a:ahLst/>
            <a:cxnLst/>
            <a:rect l="l" t="t" r="r" b="b"/>
            <a:pathLst>
              <a:path w="5140726" h="736628">
                <a:moveTo>
                  <a:pt x="0" y="0"/>
                </a:moveTo>
                <a:lnTo>
                  <a:pt x="5140726" y="0"/>
                </a:lnTo>
                <a:lnTo>
                  <a:pt x="5140726" y="736628"/>
                </a:lnTo>
                <a:lnTo>
                  <a:pt x="0" y="73662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6761" y="2456695"/>
            <a:ext cx="15582946" cy="6426664"/>
            <a:chOff x="0" y="0"/>
            <a:chExt cx="4104150" cy="1692619"/>
          </a:xfrm>
        </p:grpSpPr>
        <p:sp>
          <p:nvSpPr>
            <p:cNvPr id="3" name="Freeform 3"/>
            <p:cNvSpPr/>
            <p:nvPr/>
          </p:nvSpPr>
          <p:spPr>
            <a:xfrm>
              <a:off x="0" y="0"/>
              <a:ext cx="4104150" cy="1692619"/>
            </a:xfrm>
            <a:custGeom>
              <a:avLst/>
              <a:gdLst/>
              <a:ahLst/>
              <a:cxnLst/>
              <a:rect l="l" t="t" r="r" b="b"/>
              <a:pathLst>
                <a:path w="4104150" h="1692619">
                  <a:moveTo>
                    <a:pt x="25338" y="0"/>
                  </a:moveTo>
                  <a:lnTo>
                    <a:pt x="4078812" y="0"/>
                  </a:lnTo>
                  <a:cubicBezTo>
                    <a:pt x="4085532" y="0"/>
                    <a:pt x="4091977" y="2670"/>
                    <a:pt x="4096729" y="7421"/>
                  </a:cubicBezTo>
                  <a:cubicBezTo>
                    <a:pt x="4101481" y="12173"/>
                    <a:pt x="4104150" y="18618"/>
                    <a:pt x="4104150" y="25338"/>
                  </a:cubicBezTo>
                  <a:lnTo>
                    <a:pt x="4104150" y="1667282"/>
                  </a:lnTo>
                  <a:cubicBezTo>
                    <a:pt x="4104150" y="1674002"/>
                    <a:pt x="4101481" y="1680446"/>
                    <a:pt x="4096729" y="1685198"/>
                  </a:cubicBezTo>
                  <a:cubicBezTo>
                    <a:pt x="4091977" y="1689950"/>
                    <a:pt x="4085532" y="1692619"/>
                    <a:pt x="4078812" y="1692619"/>
                  </a:cubicBezTo>
                  <a:lnTo>
                    <a:pt x="25338" y="1692619"/>
                  </a:lnTo>
                  <a:cubicBezTo>
                    <a:pt x="18618" y="1692619"/>
                    <a:pt x="12173" y="1689950"/>
                    <a:pt x="7421" y="1685198"/>
                  </a:cubicBezTo>
                  <a:cubicBezTo>
                    <a:pt x="2670" y="1680446"/>
                    <a:pt x="0" y="1674002"/>
                    <a:pt x="0" y="1667282"/>
                  </a:cubicBezTo>
                  <a:lnTo>
                    <a:pt x="0" y="25338"/>
                  </a:lnTo>
                  <a:cubicBezTo>
                    <a:pt x="0" y="18618"/>
                    <a:pt x="2670" y="12173"/>
                    <a:pt x="7421" y="7421"/>
                  </a:cubicBezTo>
                  <a:cubicBezTo>
                    <a:pt x="12173" y="2670"/>
                    <a:pt x="18618" y="0"/>
                    <a:pt x="25338" y="0"/>
                  </a:cubicBezTo>
                  <a:close/>
                </a:path>
              </a:pathLst>
            </a:custGeom>
            <a:solidFill>
              <a:srgbClr val="DBE5EA"/>
            </a:solidFill>
          </p:spPr>
          <p:txBody>
            <a:bodyPr/>
            <a:lstStyle/>
            <a:p>
              <a:endParaRPr lang="en-US"/>
            </a:p>
          </p:txBody>
        </p:sp>
        <p:sp>
          <p:nvSpPr>
            <p:cNvPr id="4" name="TextBox 4"/>
            <p:cNvSpPr txBox="1"/>
            <p:nvPr/>
          </p:nvSpPr>
          <p:spPr>
            <a:xfrm>
              <a:off x="0" y="-123825"/>
              <a:ext cx="4104150" cy="1816444"/>
            </a:xfrm>
            <a:prstGeom prst="rect">
              <a:avLst/>
            </a:prstGeom>
          </p:spPr>
          <p:txBody>
            <a:bodyPr lIns="50800" tIns="50800" rIns="50800" bIns="50800" rtlCol="0" anchor="ctr"/>
            <a:lstStyle/>
            <a:p>
              <a:pPr algn="ctr">
                <a:lnSpc>
                  <a:spcPts val="4079"/>
                </a:lnSpc>
              </a:pPr>
              <a:endParaRPr/>
            </a:p>
          </p:txBody>
        </p:sp>
      </p:grpSp>
      <p:sp>
        <p:nvSpPr>
          <p:cNvPr id="5" name="TextBox 5"/>
          <p:cNvSpPr txBox="1"/>
          <p:nvPr/>
        </p:nvSpPr>
        <p:spPr>
          <a:xfrm>
            <a:off x="1028700" y="1142940"/>
            <a:ext cx="10330844" cy="1085215"/>
          </a:xfrm>
          <a:prstGeom prst="rect">
            <a:avLst/>
          </a:prstGeom>
        </p:spPr>
        <p:txBody>
          <a:bodyPr lIns="0" tIns="0" rIns="0" bIns="0" rtlCol="0" anchor="t">
            <a:spAutoFit/>
          </a:bodyPr>
          <a:lstStyle/>
          <a:p>
            <a:pPr marL="0" lvl="0" indent="0" algn="l">
              <a:lnSpc>
                <a:spcPts val="8959"/>
              </a:lnSpc>
              <a:spcBef>
                <a:spcPct val="0"/>
              </a:spcBef>
            </a:pPr>
            <a:r>
              <a:rPr lang="en-US" sz="6399" b="1" i="1">
                <a:solidFill>
                  <a:srgbClr val="0F4662"/>
                </a:solidFill>
                <a:latin typeface="Cormorant Garamond Bold Italics"/>
                <a:ea typeface="Cormorant Garamond Bold Italics"/>
                <a:cs typeface="Cormorant Garamond Bold Italics"/>
                <a:sym typeface="Cormorant Garamond Bold Italics"/>
              </a:rPr>
              <a:t>Application Timeline</a:t>
            </a:r>
          </a:p>
        </p:txBody>
      </p:sp>
      <p:sp>
        <p:nvSpPr>
          <p:cNvPr id="6" name="TextBox 6"/>
          <p:cNvSpPr txBox="1"/>
          <p:nvPr/>
        </p:nvSpPr>
        <p:spPr>
          <a:xfrm>
            <a:off x="1909506" y="2972961"/>
            <a:ext cx="13537457" cy="5298882"/>
          </a:xfrm>
          <a:prstGeom prst="rect">
            <a:avLst/>
          </a:prstGeom>
        </p:spPr>
        <p:txBody>
          <a:bodyPr lIns="0" tIns="0" rIns="0" bIns="0" rtlCol="0" anchor="t">
            <a:spAutoFit/>
          </a:bodyPr>
          <a:lstStyle/>
          <a:p>
            <a:pPr marL="926300" lvl="1" indent="-463150" algn="l">
              <a:lnSpc>
                <a:spcPts val="6006"/>
              </a:lnSpc>
              <a:buFont typeface="Arial"/>
              <a:buChar char="•"/>
            </a:pPr>
            <a:r>
              <a:rPr lang="en-US" sz="4290" b="1">
                <a:solidFill>
                  <a:srgbClr val="0F4662"/>
                </a:solidFill>
                <a:latin typeface="Quicksand Bold"/>
                <a:ea typeface="Quicksand Bold"/>
                <a:cs typeface="Quicksand Bold"/>
                <a:sym typeface="Quicksand Bold"/>
              </a:rPr>
              <a:t>Applications open: November 1st, 2025​</a:t>
            </a:r>
          </a:p>
          <a:p>
            <a:pPr marL="926300" lvl="1" indent="-463150" algn="l">
              <a:lnSpc>
                <a:spcPts val="6006"/>
              </a:lnSpc>
              <a:buFont typeface="Arial"/>
              <a:buChar char="•"/>
            </a:pPr>
            <a:r>
              <a:rPr lang="en-US" sz="4290" b="1">
                <a:solidFill>
                  <a:srgbClr val="0F4662"/>
                </a:solidFill>
                <a:latin typeface="Quicksand Bold"/>
                <a:ea typeface="Quicksand Bold"/>
                <a:cs typeface="Quicksand Bold"/>
                <a:sym typeface="Quicksand Bold"/>
              </a:rPr>
              <a:t>Application deadline: December 20th, 2025​</a:t>
            </a:r>
          </a:p>
          <a:p>
            <a:pPr marL="926300" lvl="1" indent="-463150" algn="l">
              <a:lnSpc>
                <a:spcPts val="6006"/>
              </a:lnSpc>
              <a:buFont typeface="Arial"/>
              <a:buChar char="•"/>
            </a:pPr>
            <a:r>
              <a:rPr lang="en-US" sz="4290" b="1">
                <a:solidFill>
                  <a:srgbClr val="0F4662"/>
                </a:solidFill>
                <a:latin typeface="Quicksand Bold"/>
                <a:ea typeface="Quicksand Bold"/>
                <a:cs typeface="Quicksand Bold"/>
                <a:sym typeface="Quicksand Bold"/>
              </a:rPr>
              <a:t>Award notification: January 12th, 2026</a:t>
            </a:r>
          </a:p>
          <a:p>
            <a:pPr marL="926300" lvl="1" indent="-463150" algn="l">
              <a:lnSpc>
                <a:spcPts val="6006"/>
              </a:lnSpc>
              <a:buFont typeface="Arial"/>
              <a:buChar char="•"/>
            </a:pPr>
            <a:r>
              <a:rPr lang="en-US" sz="4290" b="1">
                <a:solidFill>
                  <a:srgbClr val="0F4662"/>
                </a:solidFill>
                <a:latin typeface="Quicksand Bold"/>
                <a:ea typeface="Quicksand Bold"/>
                <a:cs typeface="Quicksand Bold"/>
                <a:sym typeface="Quicksand Bold"/>
              </a:rPr>
              <a:t>Deadline for funds spending: September 1st , 2026</a:t>
            </a:r>
          </a:p>
          <a:p>
            <a:pPr marL="926300" lvl="1" indent="-463150" algn="l">
              <a:lnSpc>
                <a:spcPts val="6006"/>
              </a:lnSpc>
              <a:spcBef>
                <a:spcPct val="0"/>
              </a:spcBef>
              <a:buFont typeface="Arial"/>
              <a:buChar char="•"/>
            </a:pPr>
            <a:r>
              <a:rPr lang="en-US" sz="4290" b="1">
                <a:solidFill>
                  <a:srgbClr val="0F4662"/>
                </a:solidFill>
                <a:latin typeface="Quicksand Bold"/>
                <a:ea typeface="Quicksand Bold"/>
                <a:cs typeface="Quicksand Bold"/>
                <a:sym typeface="Quicksand Bold"/>
              </a:rPr>
              <a:t>Final Reporting and Evaluation: October 1st, 2026</a:t>
            </a:r>
          </a:p>
        </p:txBody>
      </p:sp>
      <p:sp>
        <p:nvSpPr>
          <p:cNvPr id="7" name="AutoShape 7"/>
          <p:cNvSpPr/>
          <p:nvPr/>
        </p:nvSpPr>
        <p:spPr>
          <a:xfrm>
            <a:off x="10767060" y="990600"/>
            <a:ext cx="6492240" cy="0"/>
          </a:xfrm>
          <a:prstGeom prst="line">
            <a:avLst/>
          </a:prstGeom>
          <a:ln w="76200" cap="flat">
            <a:solidFill>
              <a:srgbClr val="0F4662"/>
            </a:solidFill>
            <a:prstDash val="solid"/>
            <a:headEnd type="none" w="sm" len="sm"/>
            <a:tailEnd type="none" w="sm" len="sm"/>
          </a:ln>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a:off x="9158735" y="990600"/>
            <a:ext cx="8114971" cy="0"/>
          </a:xfrm>
          <a:prstGeom prst="line">
            <a:avLst/>
          </a:prstGeom>
          <a:ln w="76200" cap="flat">
            <a:solidFill>
              <a:srgbClr val="0F4662"/>
            </a:solidFill>
            <a:prstDash val="solid"/>
            <a:headEnd type="none" w="sm" len="sm"/>
            <a:tailEnd type="none" w="sm" len="sm"/>
          </a:ln>
        </p:spPr>
        <p:txBody>
          <a:bodyPr/>
          <a:lstStyle/>
          <a:p>
            <a:endParaRPr lang="en-US"/>
          </a:p>
        </p:txBody>
      </p:sp>
      <p:sp>
        <p:nvSpPr>
          <p:cNvPr id="3" name="AutoShape 3"/>
          <p:cNvSpPr/>
          <p:nvPr/>
        </p:nvSpPr>
        <p:spPr>
          <a:xfrm>
            <a:off x="1043764" y="9296400"/>
            <a:ext cx="8114971" cy="0"/>
          </a:xfrm>
          <a:prstGeom prst="line">
            <a:avLst/>
          </a:prstGeom>
          <a:ln w="76200" cap="flat">
            <a:solidFill>
              <a:srgbClr val="0F4662"/>
            </a:solidFill>
            <a:prstDash val="solid"/>
            <a:headEnd type="none" w="sm" len="sm"/>
            <a:tailEnd type="none" w="sm" len="sm"/>
          </a:ln>
        </p:spPr>
        <p:txBody>
          <a:bodyPr/>
          <a:lstStyle/>
          <a:p>
            <a:endParaRPr lang="en-US"/>
          </a:p>
        </p:txBody>
      </p:sp>
      <p:sp>
        <p:nvSpPr>
          <p:cNvPr id="4" name="Freeform 4"/>
          <p:cNvSpPr/>
          <p:nvPr/>
        </p:nvSpPr>
        <p:spPr>
          <a:xfrm>
            <a:off x="9618706" y="9037492"/>
            <a:ext cx="2968854" cy="441617"/>
          </a:xfrm>
          <a:custGeom>
            <a:avLst/>
            <a:gdLst/>
            <a:ahLst/>
            <a:cxnLst/>
            <a:rect l="l" t="t" r="r" b="b"/>
            <a:pathLst>
              <a:path w="2968854" h="441617">
                <a:moveTo>
                  <a:pt x="0" y="0"/>
                </a:moveTo>
                <a:lnTo>
                  <a:pt x="2968854" y="0"/>
                </a:lnTo>
                <a:lnTo>
                  <a:pt x="2968854" y="441616"/>
                </a:lnTo>
                <a:lnTo>
                  <a:pt x="0" y="441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5646742" y="807892"/>
            <a:ext cx="2968854" cy="441617"/>
          </a:xfrm>
          <a:custGeom>
            <a:avLst/>
            <a:gdLst/>
            <a:ahLst/>
            <a:cxnLst/>
            <a:rect l="l" t="t" r="r" b="b"/>
            <a:pathLst>
              <a:path w="2968854" h="441617">
                <a:moveTo>
                  <a:pt x="0" y="0"/>
                </a:moveTo>
                <a:lnTo>
                  <a:pt x="2968854" y="0"/>
                </a:lnTo>
                <a:lnTo>
                  <a:pt x="2968854" y="441616"/>
                </a:lnTo>
                <a:lnTo>
                  <a:pt x="0" y="441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028700" y="4577246"/>
            <a:ext cx="16229942" cy="1980232"/>
          </a:xfrm>
          <a:prstGeom prst="rect">
            <a:avLst/>
          </a:prstGeom>
        </p:spPr>
        <p:txBody>
          <a:bodyPr lIns="0" tIns="0" rIns="0" bIns="0" rtlCol="0" anchor="t">
            <a:spAutoFit/>
          </a:bodyPr>
          <a:lstStyle/>
          <a:p>
            <a:pPr marL="0" lvl="0" indent="0" algn="ctr">
              <a:lnSpc>
                <a:spcPts val="13376"/>
              </a:lnSpc>
            </a:pPr>
            <a:r>
              <a:rPr lang="en-US" sz="18577" b="1" i="1">
                <a:solidFill>
                  <a:srgbClr val="0F4662"/>
                </a:solidFill>
                <a:latin typeface="Cormorant Garamond Bold Italics"/>
                <a:ea typeface="Cormorant Garamond Bold Italics"/>
                <a:cs typeface="Cormorant Garamond Bold Italics"/>
                <a:sym typeface="Cormorant Garamond Bold Italics"/>
              </a:rPr>
              <a:t>The Data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112D9-5713-DAC0-D452-BF7266F84AA3}"/>
              </a:ext>
            </a:extLst>
          </p:cNvPr>
          <p:cNvPicPr>
            <a:picLocks noChangeAspect="1"/>
          </p:cNvPicPr>
          <p:nvPr/>
        </p:nvPicPr>
        <p:blipFill>
          <a:blip r:embed="rId2"/>
          <a:stretch>
            <a:fillRect/>
          </a:stretch>
        </p:blipFill>
        <p:spPr>
          <a:xfrm>
            <a:off x="5697210" y="170104"/>
            <a:ext cx="6872016" cy="9946795"/>
          </a:xfrm>
          <a:prstGeom prst="rect">
            <a:avLst/>
          </a:prstGeom>
        </p:spPr>
      </p:pic>
    </p:spTree>
    <p:extLst>
      <p:ext uri="{BB962C8B-B14F-4D97-AF65-F5344CB8AC3E}">
        <p14:creationId xmlns:p14="http://schemas.microsoft.com/office/powerpoint/2010/main" val="818088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1028700" y="599709"/>
            <a:ext cx="11534821" cy="1085215"/>
          </a:xfrm>
          <a:prstGeom prst="rect">
            <a:avLst/>
          </a:prstGeom>
        </p:spPr>
        <p:txBody>
          <a:bodyPr lIns="0" tIns="0" rIns="0" bIns="0" rtlCol="0" anchor="t">
            <a:spAutoFit/>
          </a:bodyPr>
          <a:lstStyle/>
          <a:p>
            <a:pPr marL="0" lvl="0" indent="0" algn="l">
              <a:lnSpc>
                <a:spcPts val="8959"/>
              </a:lnSpc>
              <a:spcBef>
                <a:spcPct val="0"/>
              </a:spcBef>
            </a:pPr>
            <a:r>
              <a:rPr lang="en-US" sz="6399" b="1" i="1">
                <a:solidFill>
                  <a:srgbClr val="0F4662"/>
                </a:solidFill>
                <a:latin typeface="Cormorant Garamond Bold Italics"/>
                <a:ea typeface="Cormorant Garamond Bold Italics"/>
                <a:cs typeface="Cormorant Garamond Bold Italics"/>
                <a:sym typeface="Cormorant Garamond Bold Italics"/>
              </a:rPr>
              <a:t>Funded Mini-Grants (2025)</a:t>
            </a:r>
          </a:p>
        </p:txBody>
      </p:sp>
      <p:sp>
        <p:nvSpPr>
          <p:cNvPr id="3" name="AutoShape 3"/>
          <p:cNvSpPr/>
          <p:nvPr/>
        </p:nvSpPr>
        <p:spPr>
          <a:xfrm>
            <a:off x="5897880" y="3788049"/>
            <a:ext cx="6492240" cy="0"/>
          </a:xfrm>
          <a:prstGeom prst="line">
            <a:avLst/>
          </a:prstGeom>
          <a:ln w="76200" cap="flat">
            <a:solidFill>
              <a:srgbClr val="0F4662"/>
            </a:solidFill>
            <a:prstDash val="solid"/>
            <a:headEnd type="none" w="sm" len="sm"/>
            <a:tailEnd type="none" w="sm" len="sm"/>
          </a:ln>
        </p:spPr>
        <p:txBody>
          <a:bodyPr/>
          <a:lstStyle/>
          <a:p>
            <a:endParaRPr lang="en-US"/>
          </a:p>
        </p:txBody>
      </p:sp>
      <p:sp>
        <p:nvSpPr>
          <p:cNvPr id="4" name="AutoShape 4"/>
          <p:cNvSpPr/>
          <p:nvPr/>
        </p:nvSpPr>
        <p:spPr>
          <a:xfrm>
            <a:off x="5897880" y="7504384"/>
            <a:ext cx="6492240" cy="0"/>
          </a:xfrm>
          <a:prstGeom prst="line">
            <a:avLst/>
          </a:prstGeom>
          <a:ln w="76200" cap="flat">
            <a:solidFill>
              <a:srgbClr val="0F4662"/>
            </a:solidFill>
            <a:prstDash val="solid"/>
            <a:headEnd type="none" w="sm" len="sm"/>
            <a:tailEnd type="none" w="sm" len="sm"/>
          </a:ln>
        </p:spPr>
        <p:txBody>
          <a:bodyPr/>
          <a:lstStyle/>
          <a:p>
            <a:endParaRPr lang="en-US"/>
          </a:p>
        </p:txBody>
      </p:sp>
      <p:sp>
        <p:nvSpPr>
          <p:cNvPr id="5" name="Freeform 5"/>
          <p:cNvSpPr/>
          <p:nvPr/>
        </p:nvSpPr>
        <p:spPr>
          <a:xfrm>
            <a:off x="8304001" y="2689632"/>
            <a:ext cx="1679997" cy="249900"/>
          </a:xfrm>
          <a:custGeom>
            <a:avLst/>
            <a:gdLst/>
            <a:ahLst/>
            <a:cxnLst/>
            <a:rect l="l" t="t" r="r" b="b"/>
            <a:pathLst>
              <a:path w="1679997" h="249900">
                <a:moveTo>
                  <a:pt x="0" y="0"/>
                </a:moveTo>
                <a:lnTo>
                  <a:pt x="1679998" y="0"/>
                </a:lnTo>
                <a:lnTo>
                  <a:pt x="1679998" y="249899"/>
                </a:lnTo>
                <a:lnTo>
                  <a:pt x="0" y="2498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8304001" y="8352902"/>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3376589" y="3804717"/>
            <a:ext cx="11534821" cy="3511549"/>
          </a:xfrm>
          <a:prstGeom prst="rect">
            <a:avLst/>
          </a:prstGeom>
        </p:spPr>
        <p:txBody>
          <a:bodyPr lIns="0" tIns="0" rIns="0" bIns="0" rtlCol="0" anchor="t">
            <a:spAutoFit/>
          </a:bodyPr>
          <a:lstStyle/>
          <a:p>
            <a:pPr algn="ctr">
              <a:lnSpc>
                <a:spcPts val="7000"/>
              </a:lnSpc>
            </a:pPr>
            <a:r>
              <a:rPr lang="en-US" sz="5000" b="1" i="1">
                <a:solidFill>
                  <a:srgbClr val="0F4662"/>
                </a:solidFill>
                <a:latin typeface="Cormorant Garamond Bold Italics"/>
                <a:ea typeface="Cormorant Garamond Bold Italics"/>
                <a:cs typeface="Cormorant Garamond Bold Italics"/>
                <a:sym typeface="Cormorant Garamond Bold Italics"/>
              </a:rPr>
              <a:t>Mi Casa</a:t>
            </a:r>
          </a:p>
          <a:p>
            <a:pPr algn="ctr">
              <a:lnSpc>
                <a:spcPts val="7000"/>
              </a:lnSpc>
            </a:pPr>
            <a:r>
              <a:rPr lang="en-US" sz="5000" b="1" i="1">
                <a:solidFill>
                  <a:srgbClr val="0F4662"/>
                </a:solidFill>
                <a:latin typeface="Cormorant Garamond Bold Italics"/>
                <a:ea typeface="Cormorant Garamond Bold Italics"/>
                <a:cs typeface="Cormorant Garamond Bold Italics"/>
                <a:sym typeface="Cormorant Garamond Bold Italics"/>
              </a:rPr>
              <a:t>Advocates for Thriving Communities</a:t>
            </a:r>
          </a:p>
          <a:p>
            <a:pPr algn="ctr">
              <a:lnSpc>
                <a:spcPts val="7000"/>
              </a:lnSpc>
            </a:pPr>
            <a:r>
              <a:rPr lang="en-US" sz="5000" b="1" i="1">
                <a:solidFill>
                  <a:srgbClr val="0F4662"/>
                </a:solidFill>
                <a:latin typeface="Cormorant Garamond Bold Italics"/>
                <a:ea typeface="Cormorant Garamond Bold Italics"/>
                <a:cs typeface="Cormorant Garamond Bold Italics"/>
                <a:sym typeface="Cormorant Garamond Bold Italics"/>
              </a:rPr>
              <a:t>Belle Plaine High School</a:t>
            </a:r>
          </a:p>
          <a:p>
            <a:pPr marL="0" lvl="0" indent="0" algn="ctr">
              <a:lnSpc>
                <a:spcPts val="7000"/>
              </a:lnSpc>
              <a:spcBef>
                <a:spcPct val="0"/>
              </a:spcBef>
            </a:pPr>
            <a:r>
              <a:rPr lang="en-US" sz="5000" b="1" i="1">
                <a:solidFill>
                  <a:srgbClr val="0F4662"/>
                </a:solidFill>
                <a:latin typeface="Cormorant Garamond Bold Italics"/>
                <a:ea typeface="Cormorant Garamond Bold Italics"/>
                <a:cs typeface="Cormorant Garamond Bold Italics"/>
                <a:sym typeface="Cormorant Garamond Bold Italics"/>
              </a:rPr>
              <a:t>Shakopee High School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4093893"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txBody>
            <a:bodyPr/>
            <a:lstStyle/>
            <a:p>
              <a:endParaRPr lang="en-US"/>
            </a:p>
          </p:txBody>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028700"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8825068" y="172544"/>
            <a:ext cx="6384339" cy="4804215"/>
          </a:xfrm>
          <a:custGeom>
            <a:avLst/>
            <a:gdLst/>
            <a:ahLst/>
            <a:cxnLst/>
            <a:rect l="l" t="t" r="r" b="b"/>
            <a:pathLst>
              <a:path w="6384339" h="4804215">
                <a:moveTo>
                  <a:pt x="0" y="0"/>
                </a:moveTo>
                <a:lnTo>
                  <a:pt x="6384338" y="0"/>
                </a:lnTo>
                <a:lnTo>
                  <a:pt x="6384338" y="4804215"/>
                </a:lnTo>
                <a:lnTo>
                  <a:pt x="0" y="4804215"/>
                </a:lnTo>
                <a:lnTo>
                  <a:pt x="0" y="0"/>
                </a:lnTo>
                <a:close/>
              </a:path>
            </a:pathLst>
          </a:custGeom>
          <a:blipFill>
            <a:blip r:embed="rId4"/>
            <a:stretch>
              <a:fillRect/>
            </a:stretch>
          </a:blipFill>
        </p:spPr>
        <p:txBody>
          <a:bodyPr/>
          <a:lstStyle/>
          <a:p>
            <a:endParaRPr lang="en-US"/>
          </a:p>
        </p:txBody>
      </p:sp>
      <p:sp>
        <p:nvSpPr>
          <p:cNvPr id="7" name="Freeform 7"/>
          <p:cNvSpPr/>
          <p:nvPr/>
        </p:nvSpPr>
        <p:spPr>
          <a:xfrm>
            <a:off x="13632451" y="5151424"/>
            <a:ext cx="3626849" cy="4835798"/>
          </a:xfrm>
          <a:custGeom>
            <a:avLst/>
            <a:gdLst/>
            <a:ahLst/>
            <a:cxnLst/>
            <a:rect l="l" t="t" r="r" b="b"/>
            <a:pathLst>
              <a:path w="3626849" h="4835798">
                <a:moveTo>
                  <a:pt x="0" y="0"/>
                </a:moveTo>
                <a:lnTo>
                  <a:pt x="3626849" y="0"/>
                </a:lnTo>
                <a:lnTo>
                  <a:pt x="3626849" y="4835799"/>
                </a:lnTo>
                <a:lnTo>
                  <a:pt x="0" y="4835799"/>
                </a:lnTo>
                <a:lnTo>
                  <a:pt x="0" y="0"/>
                </a:lnTo>
                <a:close/>
              </a:path>
            </a:pathLst>
          </a:custGeom>
          <a:blipFill>
            <a:blip r:embed="rId5"/>
            <a:stretch>
              <a:fillRect/>
            </a:stretch>
          </a:blipFill>
        </p:spPr>
        <p:txBody>
          <a:bodyPr/>
          <a:lstStyle/>
          <a:p>
            <a:endParaRPr lang="en-US"/>
          </a:p>
        </p:txBody>
      </p:sp>
      <p:sp>
        <p:nvSpPr>
          <p:cNvPr id="8" name="Freeform 8"/>
          <p:cNvSpPr/>
          <p:nvPr/>
        </p:nvSpPr>
        <p:spPr>
          <a:xfrm>
            <a:off x="7596028" y="5348234"/>
            <a:ext cx="5771171" cy="3398157"/>
          </a:xfrm>
          <a:custGeom>
            <a:avLst/>
            <a:gdLst/>
            <a:ahLst/>
            <a:cxnLst/>
            <a:rect l="l" t="t" r="r" b="b"/>
            <a:pathLst>
              <a:path w="5771171" h="3398157">
                <a:moveTo>
                  <a:pt x="0" y="0"/>
                </a:moveTo>
                <a:lnTo>
                  <a:pt x="5771171" y="0"/>
                </a:lnTo>
                <a:lnTo>
                  <a:pt x="5771171" y="3398157"/>
                </a:lnTo>
                <a:lnTo>
                  <a:pt x="0" y="3398157"/>
                </a:lnTo>
                <a:lnTo>
                  <a:pt x="0" y="0"/>
                </a:lnTo>
                <a:close/>
              </a:path>
            </a:pathLst>
          </a:custGeom>
          <a:blipFill>
            <a:blip r:embed="rId6"/>
            <a:stretch>
              <a:fillRect l="-16304" t="-66141" r="-12175" b="-51513"/>
            </a:stretch>
          </a:blipFill>
        </p:spPr>
        <p:txBody>
          <a:bodyPr/>
          <a:lstStyle/>
          <a:p>
            <a:endParaRPr lang="en-US"/>
          </a:p>
        </p:txBody>
      </p:sp>
      <p:sp>
        <p:nvSpPr>
          <p:cNvPr id="9" name="TextBox 9"/>
          <p:cNvSpPr txBox="1"/>
          <p:nvPr/>
        </p:nvSpPr>
        <p:spPr>
          <a:xfrm>
            <a:off x="1028700" y="828309"/>
            <a:ext cx="7482271" cy="1689354"/>
          </a:xfrm>
          <a:prstGeom prst="rect">
            <a:avLst/>
          </a:prstGeom>
        </p:spPr>
        <p:txBody>
          <a:bodyPr lIns="0" tIns="0" rIns="0" bIns="0" rtlCol="0" anchor="t">
            <a:spAutoFit/>
          </a:bodyPr>
          <a:lstStyle/>
          <a:p>
            <a:pPr algn="l">
              <a:lnSpc>
                <a:spcPts val="6527"/>
              </a:lnSpc>
            </a:pPr>
            <a:r>
              <a:rPr lang="en-US" sz="6399" b="1" i="1">
                <a:solidFill>
                  <a:srgbClr val="0F4662"/>
                </a:solidFill>
                <a:latin typeface="Cormorant Garamond Bold Italics"/>
                <a:ea typeface="Cormorant Garamond Bold Italics"/>
                <a:cs typeface="Cormorant Garamond Bold Italics"/>
                <a:sym typeface="Cormorant Garamond Bold Italics"/>
              </a:rPr>
              <a:t>Shakopee High School - SPARK Group</a:t>
            </a:r>
          </a:p>
        </p:txBody>
      </p:sp>
      <p:sp>
        <p:nvSpPr>
          <p:cNvPr id="10" name="TextBox 10"/>
          <p:cNvSpPr txBox="1"/>
          <p:nvPr/>
        </p:nvSpPr>
        <p:spPr>
          <a:xfrm>
            <a:off x="1028700" y="3386084"/>
            <a:ext cx="6302076" cy="5299075"/>
          </a:xfrm>
          <a:prstGeom prst="rect">
            <a:avLst/>
          </a:prstGeom>
        </p:spPr>
        <p:txBody>
          <a:bodyPr lIns="0" tIns="0" rIns="0" bIns="0" rtlCol="0" anchor="t">
            <a:spAutoFit/>
          </a:bodyPr>
          <a:lstStyle/>
          <a:p>
            <a:pPr marL="0" lvl="0" indent="0" algn="l">
              <a:lnSpc>
                <a:spcPts val="4249"/>
              </a:lnSpc>
            </a:pPr>
            <a:r>
              <a:rPr lang="en-US" sz="2499">
                <a:solidFill>
                  <a:srgbClr val="0F4662"/>
                </a:solidFill>
                <a:latin typeface="Quicksand"/>
                <a:ea typeface="Quicksand"/>
                <a:cs typeface="Quicksand"/>
                <a:sym typeface="Quicksand"/>
              </a:rPr>
              <a:t>SPARK is a group focused on collaborating with all students to prevent substance use through education and advocacy in order to foster a healthy and safer school. This will be done through raising awareness and education about substance use and mental health, encouraging healthy decision making, and partnering with other groups in our school and community.</a:t>
            </a:r>
          </a:p>
        </p:txBody>
      </p:sp>
      <p:sp>
        <p:nvSpPr>
          <p:cNvPr id="11" name="TextBox 11"/>
          <p:cNvSpPr txBox="1"/>
          <p:nvPr/>
        </p:nvSpPr>
        <p:spPr>
          <a:xfrm>
            <a:off x="1028700" y="2823184"/>
            <a:ext cx="6938067" cy="490855"/>
          </a:xfrm>
          <a:prstGeom prst="rect">
            <a:avLst/>
          </a:prstGeom>
        </p:spPr>
        <p:txBody>
          <a:bodyPr lIns="0" tIns="0" rIns="0" bIns="0" rtlCol="0" anchor="t">
            <a:spAutoFit/>
          </a:bodyPr>
          <a:lstStyle/>
          <a:p>
            <a:pPr marL="0" lvl="0" indent="0" algn="l">
              <a:lnSpc>
                <a:spcPts val="3919"/>
              </a:lnSpc>
              <a:spcBef>
                <a:spcPct val="0"/>
              </a:spcBef>
            </a:pPr>
            <a:r>
              <a:rPr lang="en-US" sz="2799" b="1">
                <a:solidFill>
                  <a:srgbClr val="0F4662"/>
                </a:solidFill>
                <a:latin typeface="Quicksand Bold"/>
                <a:ea typeface="Quicksand Bold"/>
                <a:cs typeface="Quicksand Bold"/>
                <a:sym typeface="Quicksand Bold"/>
              </a:rPr>
              <a:t>Mission Statement: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4093893"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txBody>
            <a:bodyPr/>
            <a:lstStyle/>
            <a:p>
              <a:endParaRPr lang="en-US"/>
            </a:p>
          </p:txBody>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028700" y="9779623"/>
            <a:ext cx="1905000" cy="283369"/>
          </a:xfrm>
          <a:custGeom>
            <a:avLst/>
            <a:gdLst/>
            <a:ahLst/>
            <a:cxnLst/>
            <a:rect l="l" t="t" r="r" b="b"/>
            <a:pathLst>
              <a:path w="1905000" h="283369">
                <a:moveTo>
                  <a:pt x="0" y="0"/>
                </a:moveTo>
                <a:lnTo>
                  <a:pt x="1905000" y="0"/>
                </a:lnTo>
                <a:lnTo>
                  <a:pt x="1905000" y="283368"/>
                </a:lnTo>
                <a:lnTo>
                  <a:pt x="0" y="283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028700" y="828309"/>
            <a:ext cx="7482271" cy="860679"/>
          </a:xfrm>
          <a:prstGeom prst="rect">
            <a:avLst/>
          </a:prstGeom>
        </p:spPr>
        <p:txBody>
          <a:bodyPr lIns="0" tIns="0" rIns="0" bIns="0" rtlCol="0" anchor="t">
            <a:spAutoFit/>
          </a:bodyPr>
          <a:lstStyle/>
          <a:p>
            <a:pPr algn="l">
              <a:lnSpc>
                <a:spcPts val="6527"/>
              </a:lnSpc>
            </a:pPr>
            <a:r>
              <a:rPr lang="en-US" sz="6399" b="1" i="1">
                <a:solidFill>
                  <a:srgbClr val="0F4662"/>
                </a:solidFill>
                <a:latin typeface="Cormorant Garamond Bold Italics"/>
                <a:ea typeface="Cormorant Garamond Bold Italics"/>
                <a:cs typeface="Cormorant Garamond Bold Italics"/>
                <a:sym typeface="Cormorant Garamond Bold Italics"/>
              </a:rPr>
              <a:t>Mi Casa</a:t>
            </a:r>
          </a:p>
        </p:txBody>
      </p:sp>
      <p:sp>
        <p:nvSpPr>
          <p:cNvPr id="7" name="TextBox 7"/>
          <p:cNvSpPr txBox="1"/>
          <p:nvPr/>
        </p:nvSpPr>
        <p:spPr>
          <a:xfrm>
            <a:off x="1028700" y="1555638"/>
            <a:ext cx="10412997" cy="7832406"/>
          </a:xfrm>
          <a:prstGeom prst="rect">
            <a:avLst/>
          </a:prstGeom>
        </p:spPr>
        <p:txBody>
          <a:bodyPr lIns="0" tIns="0" rIns="0" bIns="0" rtlCol="0" anchor="t">
            <a:spAutoFit/>
          </a:bodyPr>
          <a:lstStyle/>
          <a:p>
            <a:pPr marL="0" lvl="0" indent="0" algn="l">
              <a:lnSpc>
                <a:spcPts val="4829"/>
              </a:lnSpc>
            </a:pPr>
            <a:r>
              <a:rPr lang="en-US" sz="2840">
                <a:solidFill>
                  <a:srgbClr val="0F4662"/>
                </a:solidFill>
                <a:latin typeface="Quicksand"/>
                <a:ea typeface="Quicksand"/>
                <a:cs typeface="Quicksand"/>
                <a:sym typeface="Quicksand"/>
              </a:rPr>
              <a:t>CLIMB Theatre came to Mi CASA Summer Camp on July 23, 2025, and led customized, age-appropriate workshops for Pre-K, K–5, and 6th–9th grade students. Through interactive theater, students learned and practiced empathy, manners, perseverance, ownership, well-being, equity, and regulation in ways that were both engaging and developmentally appropriate. Older students also explored how these skills could be applied to substance use refusal. The workshops provided a fun and meaningful way for youth to build self-expression, resilience, and decision-making skills, empowering them to prioritize their health and well-being, especially in the face of cultural and societal pressures that often limit their choices.</a:t>
            </a:r>
          </a:p>
        </p:txBody>
      </p:sp>
      <p:sp>
        <p:nvSpPr>
          <p:cNvPr id="8" name="Freeform 8"/>
          <p:cNvSpPr/>
          <p:nvPr/>
        </p:nvSpPr>
        <p:spPr>
          <a:xfrm>
            <a:off x="11441697" y="82755"/>
            <a:ext cx="6758226" cy="5068670"/>
          </a:xfrm>
          <a:custGeom>
            <a:avLst/>
            <a:gdLst/>
            <a:ahLst/>
            <a:cxnLst/>
            <a:rect l="l" t="t" r="r" b="b"/>
            <a:pathLst>
              <a:path w="6758226" h="5068670">
                <a:moveTo>
                  <a:pt x="0" y="0"/>
                </a:moveTo>
                <a:lnTo>
                  <a:pt x="6758226" y="0"/>
                </a:lnTo>
                <a:lnTo>
                  <a:pt x="6758226" y="5068669"/>
                </a:lnTo>
                <a:lnTo>
                  <a:pt x="0" y="5068669"/>
                </a:lnTo>
                <a:lnTo>
                  <a:pt x="0" y="0"/>
                </a:lnTo>
                <a:close/>
              </a:path>
            </a:pathLst>
          </a:custGeom>
          <a:blipFill>
            <a:blip r:embed="rId4"/>
            <a:stretch>
              <a:fillRect/>
            </a:stretch>
          </a:blipFill>
        </p:spPr>
        <p:txBody>
          <a:bodyPr/>
          <a:lstStyle/>
          <a:p>
            <a:endParaRPr lang="en-US"/>
          </a:p>
        </p:txBody>
      </p:sp>
      <p:sp>
        <p:nvSpPr>
          <p:cNvPr id="9" name="Freeform 9"/>
          <p:cNvSpPr/>
          <p:nvPr/>
        </p:nvSpPr>
        <p:spPr>
          <a:xfrm>
            <a:off x="12479423" y="5467446"/>
            <a:ext cx="4682775" cy="4453860"/>
          </a:xfrm>
          <a:custGeom>
            <a:avLst/>
            <a:gdLst/>
            <a:ahLst/>
            <a:cxnLst/>
            <a:rect l="l" t="t" r="r" b="b"/>
            <a:pathLst>
              <a:path w="4682775" h="4453860">
                <a:moveTo>
                  <a:pt x="0" y="0"/>
                </a:moveTo>
                <a:lnTo>
                  <a:pt x="4682775" y="0"/>
                </a:lnTo>
                <a:lnTo>
                  <a:pt x="4682775" y="4453861"/>
                </a:lnTo>
                <a:lnTo>
                  <a:pt x="0" y="4453861"/>
                </a:lnTo>
                <a:lnTo>
                  <a:pt x="0" y="0"/>
                </a:lnTo>
                <a:close/>
              </a:path>
            </a:pathLst>
          </a:custGeom>
          <a:blipFill>
            <a:blip r:embed="rId5"/>
            <a:stretch>
              <a:fillRect l="-1813" t="-42729"/>
            </a:stretch>
          </a:blipFill>
        </p:spPr>
        <p:txBody>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4093893"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txBody>
            <a:bodyPr/>
            <a:lstStyle/>
            <a:p>
              <a:endParaRPr lang="en-US"/>
            </a:p>
          </p:txBody>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028700"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028700" y="828309"/>
            <a:ext cx="7482271" cy="860679"/>
          </a:xfrm>
          <a:prstGeom prst="rect">
            <a:avLst/>
          </a:prstGeom>
        </p:spPr>
        <p:txBody>
          <a:bodyPr lIns="0" tIns="0" rIns="0" bIns="0" rtlCol="0" anchor="t">
            <a:spAutoFit/>
          </a:bodyPr>
          <a:lstStyle/>
          <a:p>
            <a:pPr algn="l">
              <a:lnSpc>
                <a:spcPts val="6527"/>
              </a:lnSpc>
            </a:pPr>
            <a:r>
              <a:rPr lang="en-US" sz="6399" b="1" i="1">
                <a:solidFill>
                  <a:srgbClr val="0F4662"/>
                </a:solidFill>
                <a:latin typeface="Cormorant Garamond Bold Italics"/>
                <a:ea typeface="Cormorant Garamond Bold Italics"/>
                <a:cs typeface="Cormorant Garamond Bold Italics"/>
                <a:sym typeface="Cormorant Garamond Bold Italics"/>
              </a:rPr>
              <a:t>Belle Plaine High School </a:t>
            </a:r>
          </a:p>
        </p:txBody>
      </p:sp>
      <p:sp>
        <p:nvSpPr>
          <p:cNvPr id="7" name="TextBox 7"/>
          <p:cNvSpPr txBox="1"/>
          <p:nvPr/>
        </p:nvSpPr>
        <p:spPr>
          <a:xfrm>
            <a:off x="1028700" y="3386084"/>
            <a:ext cx="11082623" cy="4765675"/>
          </a:xfrm>
          <a:prstGeom prst="rect">
            <a:avLst/>
          </a:prstGeom>
        </p:spPr>
        <p:txBody>
          <a:bodyPr lIns="0" tIns="0" rIns="0" bIns="0" rtlCol="0" anchor="t">
            <a:spAutoFit/>
          </a:bodyPr>
          <a:lstStyle/>
          <a:p>
            <a:pPr marL="0" lvl="0" indent="0" algn="l">
              <a:lnSpc>
                <a:spcPts val="4249"/>
              </a:lnSpc>
            </a:pPr>
            <a:r>
              <a:rPr lang="en-US" sz="2499">
                <a:solidFill>
                  <a:srgbClr val="0F4662"/>
                </a:solidFill>
                <a:latin typeface="Quicksand"/>
                <a:ea typeface="Quicksand"/>
                <a:cs typeface="Quicksand"/>
                <a:sym typeface="Quicksand"/>
              </a:rPr>
              <a:t>At the start of the 2025–2026 school year, Belle Plaine enhanced drug and alcohol prevention efforts by installing impactful, rotating signage throughout the school to engage students, staff, and community members in promoting a healthy, drug-free environment. These signs reinforced positive behaviors, challenged the false perception that “everyone is doing it,” and maintained visibility and relevance through quarterly updates. To further support prevention, Belle Plaine provided t-shirts for the student ambassador leadership team, recognizing their role in promoting health and safety across campus.</a:t>
            </a:r>
          </a:p>
        </p:txBody>
      </p:sp>
      <p:sp>
        <p:nvSpPr>
          <p:cNvPr id="8" name="TextBox 8"/>
          <p:cNvSpPr txBox="1"/>
          <p:nvPr/>
        </p:nvSpPr>
        <p:spPr>
          <a:xfrm>
            <a:off x="1028700" y="2823184"/>
            <a:ext cx="6938067" cy="490855"/>
          </a:xfrm>
          <a:prstGeom prst="rect">
            <a:avLst/>
          </a:prstGeom>
        </p:spPr>
        <p:txBody>
          <a:bodyPr lIns="0" tIns="0" rIns="0" bIns="0" rtlCol="0" anchor="t">
            <a:spAutoFit/>
          </a:bodyPr>
          <a:lstStyle/>
          <a:p>
            <a:pPr marL="0" lvl="0" indent="0" algn="l">
              <a:lnSpc>
                <a:spcPts val="3919"/>
              </a:lnSpc>
              <a:spcBef>
                <a:spcPct val="0"/>
              </a:spcBef>
            </a:pPr>
            <a:r>
              <a:rPr lang="en-US" sz="2799" b="1">
                <a:solidFill>
                  <a:srgbClr val="0F4662"/>
                </a:solidFill>
                <a:latin typeface="Quicksand Bold"/>
                <a:ea typeface="Quicksand Bold"/>
                <a:cs typeface="Quicksand Bold"/>
                <a:sym typeface="Quicksand Bold"/>
              </a:rPr>
              <a:t>Project Goal:</a:t>
            </a:r>
          </a:p>
        </p:txBody>
      </p:sp>
      <p:sp>
        <p:nvSpPr>
          <p:cNvPr id="9" name="Freeform 9"/>
          <p:cNvSpPr/>
          <p:nvPr/>
        </p:nvSpPr>
        <p:spPr>
          <a:xfrm>
            <a:off x="13115620" y="2161899"/>
            <a:ext cx="4438597" cy="5979052"/>
          </a:xfrm>
          <a:custGeom>
            <a:avLst/>
            <a:gdLst/>
            <a:ahLst/>
            <a:cxnLst/>
            <a:rect l="l" t="t" r="r" b="b"/>
            <a:pathLst>
              <a:path w="4438597" h="5979052">
                <a:moveTo>
                  <a:pt x="0" y="0"/>
                </a:moveTo>
                <a:lnTo>
                  <a:pt x="4438597" y="0"/>
                </a:lnTo>
                <a:lnTo>
                  <a:pt x="4438597" y="5979051"/>
                </a:lnTo>
                <a:lnTo>
                  <a:pt x="0" y="5979051"/>
                </a:lnTo>
                <a:lnTo>
                  <a:pt x="0" y="0"/>
                </a:lnTo>
                <a:close/>
              </a:path>
            </a:pathLst>
          </a:custGeom>
          <a:blipFill>
            <a:blip r:embed="rId4"/>
            <a:stretch>
              <a:fillRect l="-31749" t="-15138" r="-17120" b="-32214"/>
            </a:stretch>
          </a:blipFill>
        </p:spPr>
        <p:txBody>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a:off x="-496079" y="-3185346"/>
            <a:ext cx="19190023" cy="14392518"/>
          </a:xfrm>
          <a:custGeom>
            <a:avLst/>
            <a:gdLst/>
            <a:ahLst/>
            <a:cxnLst/>
            <a:rect l="l" t="t" r="r" b="b"/>
            <a:pathLst>
              <a:path w="19190023" h="14392518">
                <a:moveTo>
                  <a:pt x="0" y="0"/>
                </a:moveTo>
                <a:lnTo>
                  <a:pt x="19190024" y="0"/>
                </a:lnTo>
                <a:lnTo>
                  <a:pt x="19190024" y="14392517"/>
                </a:lnTo>
                <a:lnTo>
                  <a:pt x="0" y="14392517"/>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a:off x="599003" y="5143500"/>
            <a:ext cx="4210757" cy="3273864"/>
          </a:xfrm>
          <a:custGeom>
            <a:avLst/>
            <a:gdLst/>
            <a:ahLst/>
            <a:cxnLst/>
            <a:rect l="l" t="t" r="r" b="b"/>
            <a:pathLst>
              <a:path w="4210757" h="3273864">
                <a:moveTo>
                  <a:pt x="0" y="0"/>
                </a:moveTo>
                <a:lnTo>
                  <a:pt x="4210757" y="0"/>
                </a:lnTo>
                <a:lnTo>
                  <a:pt x="4210757" y="3273864"/>
                </a:lnTo>
                <a:lnTo>
                  <a:pt x="0" y="32738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579303"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024384" y="9529723"/>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5" name="Picture 5"/>
          <p:cNvPicPr>
            <a:picLocks noChangeAspect="1"/>
          </p:cNvPicPr>
          <p:nvPr/>
        </p:nvPicPr>
        <p:blipFill>
          <a:blip r:embed="rId6"/>
          <a:stretch>
            <a:fillRect/>
          </a:stretch>
        </p:blipFill>
        <p:spPr>
          <a:xfrm>
            <a:off x="5106047" y="2143874"/>
            <a:ext cx="6261091" cy="6261091"/>
          </a:xfrm>
          <a:prstGeom prst="rect">
            <a:avLst/>
          </a:prstGeom>
        </p:spPr>
      </p:pic>
      <p:pic>
        <p:nvPicPr>
          <p:cNvPr id="6" name="Picture 6"/>
          <p:cNvPicPr>
            <a:picLocks noChangeAspect="1"/>
          </p:cNvPicPr>
          <p:nvPr/>
        </p:nvPicPr>
        <p:blipFill>
          <a:blip r:embed="rId7"/>
          <a:stretch>
            <a:fillRect/>
          </a:stretch>
        </p:blipFill>
        <p:spPr>
          <a:xfrm>
            <a:off x="11782743" y="2143874"/>
            <a:ext cx="6261091" cy="6261091"/>
          </a:xfrm>
          <a:prstGeom prst="rect">
            <a:avLst/>
          </a:prstGeom>
        </p:spPr>
      </p:pic>
      <p:sp>
        <p:nvSpPr>
          <p:cNvPr id="7" name="Freeform 7"/>
          <p:cNvSpPr/>
          <p:nvPr/>
        </p:nvSpPr>
        <p:spPr>
          <a:xfrm>
            <a:off x="16391633" y="7919338"/>
            <a:ext cx="1735334" cy="1735334"/>
          </a:xfrm>
          <a:custGeom>
            <a:avLst/>
            <a:gdLst/>
            <a:ahLst/>
            <a:cxnLst/>
            <a:rect l="l" t="t" r="r" b="b"/>
            <a:pathLst>
              <a:path w="1735334" h="1735334">
                <a:moveTo>
                  <a:pt x="0" y="0"/>
                </a:moveTo>
                <a:lnTo>
                  <a:pt x="1735334" y="0"/>
                </a:lnTo>
                <a:lnTo>
                  <a:pt x="1735334" y="1735335"/>
                </a:lnTo>
                <a:lnTo>
                  <a:pt x="0" y="17353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9826308" y="8205274"/>
            <a:ext cx="1449399" cy="1449399"/>
          </a:xfrm>
          <a:custGeom>
            <a:avLst/>
            <a:gdLst/>
            <a:ahLst/>
            <a:cxnLst/>
            <a:rect l="l" t="t" r="r" b="b"/>
            <a:pathLst>
              <a:path w="1449399" h="1449399">
                <a:moveTo>
                  <a:pt x="0" y="0"/>
                </a:moveTo>
                <a:lnTo>
                  <a:pt x="1449399" y="0"/>
                </a:lnTo>
                <a:lnTo>
                  <a:pt x="1449399" y="1449399"/>
                </a:lnTo>
                <a:lnTo>
                  <a:pt x="0" y="1449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8953920" y="838959"/>
            <a:ext cx="3782923" cy="1815803"/>
          </a:xfrm>
          <a:custGeom>
            <a:avLst/>
            <a:gdLst/>
            <a:ahLst/>
            <a:cxnLst/>
            <a:rect l="l" t="t" r="r" b="b"/>
            <a:pathLst>
              <a:path w="3782923" h="1815803">
                <a:moveTo>
                  <a:pt x="0" y="0"/>
                </a:moveTo>
                <a:lnTo>
                  <a:pt x="3782923" y="0"/>
                </a:lnTo>
                <a:lnTo>
                  <a:pt x="3782923" y="1815803"/>
                </a:lnTo>
                <a:lnTo>
                  <a:pt x="0" y="18158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TextBox 10"/>
          <p:cNvSpPr txBox="1"/>
          <p:nvPr/>
        </p:nvSpPr>
        <p:spPr>
          <a:xfrm>
            <a:off x="1024384" y="599709"/>
            <a:ext cx="14162579" cy="1085215"/>
          </a:xfrm>
          <a:prstGeom prst="rect">
            <a:avLst/>
          </a:prstGeom>
        </p:spPr>
        <p:txBody>
          <a:bodyPr lIns="0" tIns="0" rIns="0" bIns="0" rtlCol="0" anchor="t">
            <a:spAutoFit/>
          </a:bodyPr>
          <a:lstStyle/>
          <a:p>
            <a:pPr marL="0" lvl="0" indent="0" algn="l">
              <a:lnSpc>
                <a:spcPts val="8959"/>
              </a:lnSpc>
              <a:spcBef>
                <a:spcPct val="0"/>
              </a:spcBef>
            </a:pPr>
            <a:r>
              <a:rPr lang="en-US" sz="6399" b="1" i="1">
                <a:solidFill>
                  <a:srgbClr val="0F4662"/>
                </a:solidFill>
                <a:latin typeface="Cormorant Garamond Bold Italics"/>
                <a:ea typeface="Cormorant Garamond Bold Italics"/>
                <a:cs typeface="Cormorant Garamond Bold Italics"/>
                <a:sym typeface="Cormorant Garamond Bold Italics"/>
              </a:rPr>
              <a:t>Social Media </a:t>
            </a:r>
          </a:p>
        </p:txBody>
      </p:sp>
      <p:sp>
        <p:nvSpPr>
          <p:cNvPr id="11" name="TextBox 11"/>
          <p:cNvSpPr txBox="1"/>
          <p:nvPr/>
        </p:nvSpPr>
        <p:spPr>
          <a:xfrm>
            <a:off x="5554730" y="8129074"/>
            <a:ext cx="5101887" cy="679451"/>
          </a:xfrm>
          <a:prstGeom prst="rect">
            <a:avLst/>
          </a:prstGeom>
        </p:spPr>
        <p:txBody>
          <a:bodyPr lIns="0" tIns="0" rIns="0" bIns="0" rtlCol="0" anchor="t">
            <a:spAutoFit/>
          </a:bodyPr>
          <a:lstStyle/>
          <a:p>
            <a:pPr marL="0" lvl="0" indent="0" algn="ctr">
              <a:lnSpc>
                <a:spcPts val="5599"/>
              </a:lnSpc>
              <a:spcBef>
                <a:spcPct val="0"/>
              </a:spcBef>
            </a:pPr>
            <a:r>
              <a:rPr lang="en-US" sz="3999" b="1">
                <a:solidFill>
                  <a:srgbClr val="0F4662"/>
                </a:solidFill>
                <a:latin typeface="Quicksand Bold"/>
                <a:ea typeface="Quicksand Bold"/>
                <a:cs typeface="Quicksand Bold"/>
                <a:sym typeface="Quicksand Bold"/>
              </a:rPr>
              <a:t>Instagram</a:t>
            </a:r>
          </a:p>
        </p:txBody>
      </p:sp>
      <p:sp>
        <p:nvSpPr>
          <p:cNvPr id="12" name="TextBox 12"/>
          <p:cNvSpPr txBox="1"/>
          <p:nvPr/>
        </p:nvSpPr>
        <p:spPr>
          <a:xfrm>
            <a:off x="12362346" y="8129074"/>
            <a:ext cx="5101887" cy="679451"/>
          </a:xfrm>
          <a:prstGeom prst="rect">
            <a:avLst/>
          </a:prstGeom>
        </p:spPr>
        <p:txBody>
          <a:bodyPr lIns="0" tIns="0" rIns="0" bIns="0" rtlCol="0" anchor="t">
            <a:spAutoFit/>
          </a:bodyPr>
          <a:lstStyle/>
          <a:p>
            <a:pPr marL="0" lvl="0" indent="0" algn="ctr">
              <a:lnSpc>
                <a:spcPts val="5599"/>
              </a:lnSpc>
              <a:spcBef>
                <a:spcPct val="0"/>
              </a:spcBef>
            </a:pPr>
            <a:r>
              <a:rPr lang="en-US" sz="3999" b="1">
                <a:solidFill>
                  <a:srgbClr val="0F4662"/>
                </a:solidFill>
                <a:latin typeface="Quicksand Bold"/>
                <a:ea typeface="Quicksand Bold"/>
                <a:cs typeface="Quicksand Bold"/>
                <a:sym typeface="Quicksand Bold"/>
              </a:rPr>
              <a:t>Facebook</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717250" y="2544763"/>
            <a:ext cx="16853500" cy="5006974"/>
          </a:xfrm>
          <a:prstGeom prst="rect">
            <a:avLst/>
          </a:prstGeom>
        </p:spPr>
        <p:txBody>
          <a:bodyPr lIns="0" tIns="0" rIns="0" bIns="0" rtlCol="0" anchor="t">
            <a:spAutoFit/>
          </a:bodyPr>
          <a:lstStyle/>
          <a:p>
            <a:pPr marL="0" lvl="0" indent="0" algn="ctr">
              <a:lnSpc>
                <a:spcPts val="13300"/>
              </a:lnSpc>
              <a:spcBef>
                <a:spcPct val="0"/>
              </a:spcBef>
            </a:pPr>
            <a:r>
              <a:rPr lang="en-US" sz="9500" b="1" i="1">
                <a:solidFill>
                  <a:srgbClr val="0F4662"/>
                </a:solidFill>
                <a:latin typeface="Cormorant Garamond Bold Italics"/>
                <a:ea typeface="Cormorant Garamond Bold Italics"/>
                <a:cs typeface="Cormorant Garamond Bold Italics"/>
                <a:sym typeface="Cormorant Garamond Bold Italics"/>
              </a:rPr>
              <a:t>If you have questions please reach out to emhill@co.scott.mn.us or emmanderson@co.scott.mn.us </a:t>
            </a:r>
          </a:p>
        </p:txBody>
      </p:sp>
      <p:sp>
        <p:nvSpPr>
          <p:cNvPr id="3" name="AutoShape 3"/>
          <p:cNvSpPr/>
          <p:nvPr/>
        </p:nvSpPr>
        <p:spPr>
          <a:xfrm>
            <a:off x="5897880" y="2215083"/>
            <a:ext cx="6492240" cy="0"/>
          </a:xfrm>
          <a:prstGeom prst="line">
            <a:avLst/>
          </a:prstGeom>
          <a:ln w="76200" cap="flat">
            <a:solidFill>
              <a:srgbClr val="0F4662"/>
            </a:solidFill>
            <a:prstDash val="solid"/>
            <a:headEnd type="none" w="sm" len="sm"/>
            <a:tailEnd type="none" w="sm" len="sm"/>
          </a:ln>
        </p:spPr>
        <p:txBody>
          <a:bodyPr/>
          <a:lstStyle/>
          <a:p>
            <a:endParaRPr lang="en-US"/>
          </a:p>
        </p:txBody>
      </p:sp>
      <p:sp>
        <p:nvSpPr>
          <p:cNvPr id="4" name="Freeform 4"/>
          <p:cNvSpPr/>
          <p:nvPr/>
        </p:nvSpPr>
        <p:spPr>
          <a:xfrm>
            <a:off x="8304001" y="1116666"/>
            <a:ext cx="1679997" cy="249900"/>
          </a:xfrm>
          <a:custGeom>
            <a:avLst/>
            <a:gdLst/>
            <a:ahLst/>
            <a:cxnLst/>
            <a:rect l="l" t="t" r="r" b="b"/>
            <a:pathLst>
              <a:path w="1679997" h="249900">
                <a:moveTo>
                  <a:pt x="0" y="0"/>
                </a:moveTo>
                <a:lnTo>
                  <a:pt x="1679998" y="0"/>
                </a:lnTo>
                <a:lnTo>
                  <a:pt x="1679998" y="249899"/>
                </a:lnTo>
                <a:lnTo>
                  <a:pt x="0" y="2498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AutoShape 5"/>
          <p:cNvSpPr/>
          <p:nvPr/>
        </p:nvSpPr>
        <p:spPr>
          <a:xfrm>
            <a:off x="5897880" y="8159883"/>
            <a:ext cx="6492240" cy="0"/>
          </a:xfrm>
          <a:prstGeom prst="line">
            <a:avLst/>
          </a:prstGeom>
          <a:ln w="76200" cap="flat">
            <a:solidFill>
              <a:srgbClr val="0F4662"/>
            </a:solidFill>
            <a:prstDash val="solid"/>
            <a:headEnd type="none" w="sm" len="sm"/>
            <a:tailEnd type="none" w="sm" len="sm"/>
          </a:ln>
        </p:spPr>
        <p:txBody>
          <a:bodyPr/>
          <a:lstStyle/>
          <a:p>
            <a:endParaRPr lang="en-US"/>
          </a:p>
        </p:txBody>
      </p:sp>
      <p:sp>
        <p:nvSpPr>
          <p:cNvPr id="6" name="Freeform 6"/>
          <p:cNvSpPr/>
          <p:nvPr/>
        </p:nvSpPr>
        <p:spPr>
          <a:xfrm>
            <a:off x="8304001" y="9008400"/>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3442710" y="3369664"/>
            <a:ext cx="11402580" cy="3185722"/>
          </a:xfrm>
          <a:prstGeom prst="rect">
            <a:avLst/>
          </a:prstGeom>
        </p:spPr>
        <p:txBody>
          <a:bodyPr lIns="0" tIns="0" rIns="0" bIns="0" rtlCol="0" anchor="t">
            <a:spAutoFit/>
          </a:bodyPr>
          <a:lstStyle/>
          <a:p>
            <a:pPr marL="0" lvl="0" indent="0" algn="ctr">
              <a:lnSpc>
                <a:spcPts val="26009"/>
              </a:lnSpc>
              <a:spcBef>
                <a:spcPct val="0"/>
              </a:spcBef>
            </a:pPr>
            <a:r>
              <a:rPr lang="en-US" sz="18577" b="1" i="1">
                <a:solidFill>
                  <a:srgbClr val="0F4662"/>
                </a:solidFill>
                <a:latin typeface="Cormorant Garamond Bold Italics"/>
                <a:ea typeface="Cormorant Garamond Bold Italics"/>
                <a:cs typeface="Cormorant Garamond Bold Italics"/>
                <a:sym typeface="Cormorant Garamond Bold Italics"/>
              </a:rPr>
              <a:t>Thank you</a:t>
            </a:r>
          </a:p>
        </p:txBody>
      </p:sp>
      <p:sp>
        <p:nvSpPr>
          <p:cNvPr id="3" name="AutoShape 3"/>
          <p:cNvSpPr/>
          <p:nvPr/>
        </p:nvSpPr>
        <p:spPr>
          <a:xfrm>
            <a:off x="5897880" y="2215083"/>
            <a:ext cx="6492240" cy="0"/>
          </a:xfrm>
          <a:prstGeom prst="line">
            <a:avLst/>
          </a:prstGeom>
          <a:ln w="76200" cap="flat">
            <a:solidFill>
              <a:srgbClr val="0F4662"/>
            </a:solidFill>
            <a:prstDash val="solid"/>
            <a:headEnd type="none" w="sm" len="sm"/>
            <a:tailEnd type="none" w="sm" len="sm"/>
          </a:ln>
        </p:spPr>
        <p:txBody>
          <a:bodyPr/>
          <a:lstStyle/>
          <a:p>
            <a:endParaRPr lang="en-US"/>
          </a:p>
        </p:txBody>
      </p:sp>
      <p:sp>
        <p:nvSpPr>
          <p:cNvPr id="4" name="Freeform 4"/>
          <p:cNvSpPr/>
          <p:nvPr/>
        </p:nvSpPr>
        <p:spPr>
          <a:xfrm>
            <a:off x="8304001" y="1116666"/>
            <a:ext cx="1679997" cy="249900"/>
          </a:xfrm>
          <a:custGeom>
            <a:avLst/>
            <a:gdLst/>
            <a:ahLst/>
            <a:cxnLst/>
            <a:rect l="l" t="t" r="r" b="b"/>
            <a:pathLst>
              <a:path w="1679997" h="249900">
                <a:moveTo>
                  <a:pt x="0" y="0"/>
                </a:moveTo>
                <a:lnTo>
                  <a:pt x="1679998" y="0"/>
                </a:lnTo>
                <a:lnTo>
                  <a:pt x="1679998" y="249899"/>
                </a:lnTo>
                <a:lnTo>
                  <a:pt x="0" y="2498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AutoShape 5"/>
          <p:cNvSpPr/>
          <p:nvPr/>
        </p:nvSpPr>
        <p:spPr>
          <a:xfrm>
            <a:off x="5897880" y="8159883"/>
            <a:ext cx="6492240" cy="0"/>
          </a:xfrm>
          <a:prstGeom prst="line">
            <a:avLst/>
          </a:prstGeom>
          <a:ln w="76200" cap="flat">
            <a:solidFill>
              <a:srgbClr val="0F4662"/>
            </a:solidFill>
            <a:prstDash val="solid"/>
            <a:headEnd type="none" w="sm" len="sm"/>
            <a:tailEnd type="none" w="sm" len="sm"/>
          </a:ln>
        </p:spPr>
        <p:txBody>
          <a:bodyPr/>
          <a:lstStyle/>
          <a:p>
            <a:endParaRPr lang="en-US"/>
          </a:p>
        </p:txBody>
      </p:sp>
      <p:sp>
        <p:nvSpPr>
          <p:cNvPr id="6" name="Freeform 6"/>
          <p:cNvSpPr/>
          <p:nvPr/>
        </p:nvSpPr>
        <p:spPr>
          <a:xfrm>
            <a:off x="8304001" y="9008400"/>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a:off x="9158735" y="990600"/>
            <a:ext cx="8114971" cy="0"/>
          </a:xfrm>
          <a:prstGeom prst="line">
            <a:avLst/>
          </a:prstGeom>
          <a:ln w="76200" cap="flat">
            <a:solidFill>
              <a:srgbClr val="0F4662"/>
            </a:solidFill>
            <a:prstDash val="solid"/>
            <a:headEnd type="none" w="sm" len="sm"/>
            <a:tailEnd type="none" w="sm" len="sm"/>
          </a:ln>
        </p:spPr>
        <p:txBody>
          <a:bodyPr/>
          <a:lstStyle/>
          <a:p>
            <a:endParaRPr lang="en-US"/>
          </a:p>
        </p:txBody>
      </p:sp>
      <p:sp>
        <p:nvSpPr>
          <p:cNvPr id="3" name="AutoShape 3"/>
          <p:cNvSpPr/>
          <p:nvPr/>
        </p:nvSpPr>
        <p:spPr>
          <a:xfrm>
            <a:off x="1043764" y="9296400"/>
            <a:ext cx="8114971" cy="0"/>
          </a:xfrm>
          <a:prstGeom prst="line">
            <a:avLst/>
          </a:prstGeom>
          <a:ln w="76200" cap="flat">
            <a:solidFill>
              <a:srgbClr val="0F4662"/>
            </a:solidFill>
            <a:prstDash val="solid"/>
            <a:headEnd type="none" w="sm" len="sm"/>
            <a:tailEnd type="none" w="sm" len="sm"/>
          </a:ln>
        </p:spPr>
        <p:txBody>
          <a:bodyPr/>
          <a:lstStyle/>
          <a:p>
            <a:endParaRPr lang="en-US"/>
          </a:p>
        </p:txBody>
      </p:sp>
      <p:sp>
        <p:nvSpPr>
          <p:cNvPr id="4" name="Freeform 4"/>
          <p:cNvSpPr/>
          <p:nvPr/>
        </p:nvSpPr>
        <p:spPr>
          <a:xfrm>
            <a:off x="9618706" y="9037492"/>
            <a:ext cx="2968854" cy="441617"/>
          </a:xfrm>
          <a:custGeom>
            <a:avLst/>
            <a:gdLst/>
            <a:ahLst/>
            <a:cxnLst/>
            <a:rect l="l" t="t" r="r" b="b"/>
            <a:pathLst>
              <a:path w="2968854" h="441617">
                <a:moveTo>
                  <a:pt x="0" y="0"/>
                </a:moveTo>
                <a:lnTo>
                  <a:pt x="2968854" y="0"/>
                </a:lnTo>
                <a:lnTo>
                  <a:pt x="2968854" y="441616"/>
                </a:lnTo>
                <a:lnTo>
                  <a:pt x="0" y="441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5646742" y="807892"/>
            <a:ext cx="2968854" cy="441617"/>
          </a:xfrm>
          <a:custGeom>
            <a:avLst/>
            <a:gdLst/>
            <a:ahLst/>
            <a:cxnLst/>
            <a:rect l="l" t="t" r="r" b="b"/>
            <a:pathLst>
              <a:path w="2968854" h="441617">
                <a:moveTo>
                  <a:pt x="0" y="0"/>
                </a:moveTo>
                <a:lnTo>
                  <a:pt x="2968854" y="0"/>
                </a:lnTo>
                <a:lnTo>
                  <a:pt x="2968854" y="441616"/>
                </a:lnTo>
                <a:lnTo>
                  <a:pt x="0" y="441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028700" y="3729521"/>
            <a:ext cx="16229942" cy="3675682"/>
          </a:xfrm>
          <a:prstGeom prst="rect">
            <a:avLst/>
          </a:prstGeom>
        </p:spPr>
        <p:txBody>
          <a:bodyPr lIns="0" tIns="0" rIns="0" bIns="0" rtlCol="0" anchor="t">
            <a:spAutoFit/>
          </a:bodyPr>
          <a:lstStyle/>
          <a:p>
            <a:pPr marL="0" lvl="0" indent="0" algn="ctr">
              <a:lnSpc>
                <a:spcPts val="13376"/>
              </a:lnSpc>
            </a:pPr>
            <a:r>
              <a:rPr lang="en-US" sz="18577" b="1" i="1">
                <a:solidFill>
                  <a:srgbClr val="0F4662"/>
                </a:solidFill>
                <a:latin typeface="Cormorant Garamond Bold Italics"/>
                <a:ea typeface="Cormorant Garamond Bold Italics"/>
                <a:cs typeface="Cormorant Garamond Bold Italics"/>
                <a:sym typeface="Cormorant Garamond Bold Italics"/>
              </a:rPr>
              <a:t>The Minnesota Student Survey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cfc8d85-5b6e-4e9c-8f1e-0addf8f38a54" xsi:nil="true"/>
    <lcf76f155ced4ddcb4097134ff3c332f xmlns="91d92989-8228-484f-ae11-b99fa079222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0CF4F00CB75ED439B462C6CFFAF99BA" ma:contentTypeVersion="17" ma:contentTypeDescription="Create a new document." ma:contentTypeScope="" ma:versionID="2c01449cdc80f1c812c2eeede43142a3">
  <xsd:schema xmlns:xsd="http://www.w3.org/2001/XMLSchema" xmlns:xs="http://www.w3.org/2001/XMLSchema" xmlns:p="http://schemas.microsoft.com/office/2006/metadata/properties" xmlns:ns1="http://schemas.microsoft.com/sharepoint/v3" xmlns:ns2="91d92989-8228-484f-ae11-b99fa079222a" xmlns:ns3="2cfc8d85-5b6e-4e9c-8f1e-0addf8f38a54" targetNamespace="http://schemas.microsoft.com/office/2006/metadata/properties" ma:root="true" ma:fieldsID="dea369aa852e06a98d523ef9a7616367" ns1:_="" ns2:_="" ns3:_="">
    <xsd:import namespace="http://schemas.microsoft.com/sharepoint/v3"/>
    <xsd:import namespace="91d92989-8228-484f-ae11-b99fa079222a"/>
    <xsd:import namespace="2cfc8d85-5b6e-4e9c-8f1e-0addf8f38a5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3:SharedWithUsers" minOccurs="0"/>
                <xsd:element ref="ns3:SharedWithDetails" minOccurs="0"/>
                <xsd:element ref="ns1:_ip_UnifiedCompliancePolicyProperties" minOccurs="0"/>
                <xsd:element ref="ns1:_ip_UnifiedCompliancePolicyUIAc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d92989-8228-484f-ae11-b99fa07922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762e2a1-5d86-473d-8c0b-8f0f5617b9da"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fc8d85-5b6e-4e9c-8f1e-0addf8f38a5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9b4f788-0251-4dc4-8982-09ae7f1681bb}" ma:internalName="TaxCatchAll" ma:showField="CatchAllData" ma:web="2cfc8d85-5b6e-4e9c-8f1e-0addf8f38a5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D4BD65-5672-42CF-B45B-51CDC40AAA38}">
  <ds:schemaRefs>
    <ds:schemaRef ds:uri="2cfc8d85-5b6e-4e9c-8f1e-0addf8f38a54"/>
    <ds:schemaRef ds:uri="91d92989-8228-484f-ae11-b99fa079222a"/>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72280D3C-81CB-4538-AF46-3BF1F623DE3B}">
  <ds:schemaRefs>
    <ds:schemaRef ds:uri="http://schemas.microsoft.com/sharepoint/v3/contenttype/forms"/>
  </ds:schemaRefs>
</ds:datastoreItem>
</file>

<file path=customXml/itemProps3.xml><?xml version="1.0" encoding="utf-8"?>
<ds:datastoreItem xmlns:ds="http://schemas.openxmlformats.org/officeDocument/2006/customXml" ds:itemID="{92CA5CFB-559A-4A1A-9360-17F4CC767C44}">
  <ds:schemaRefs>
    <ds:schemaRef ds:uri="2cfc8d85-5b6e-4e9c-8f1e-0addf8f38a54"/>
    <ds:schemaRef ds:uri="91d92989-8228-484f-ae11-b99fa079222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1176</Words>
  <Application>Microsoft Macintosh PowerPoint</Application>
  <PresentationFormat>Custom</PresentationFormat>
  <Paragraphs>116</Paragraphs>
  <Slides>38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Cormorant Garamond Bold Italics</vt:lpstr>
      <vt:lpstr>Calibri</vt:lpstr>
      <vt:lpstr>Quicksand Bold</vt:lpstr>
      <vt:lpstr>Arial</vt:lpstr>
      <vt:lpstr>Quicksand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FISH Presentation</dc:title>
  <cp:lastModifiedBy>Rachel Residence</cp:lastModifiedBy>
  <cp:revision>2</cp:revision>
  <dcterms:created xsi:type="dcterms:W3CDTF">2006-08-16T00:00:00Z</dcterms:created>
  <dcterms:modified xsi:type="dcterms:W3CDTF">2025-10-20T16:35:43Z</dcterms:modified>
  <dc:identifier>DAGzum6IMF0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0x01010010CF4F00CB75ED439B462C6CFFAF99BA</vt:lpwstr>
  </property>
  <property fmtid="{D5CDD505-2E9C-101B-9397-08002B2CF9AE}" pid="3" name="MediaServiceImageTags">
    <vt:lpwstr/>
  </property>
</Properties>
</file>