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8" r:id="rId4"/>
  </p:sldMasterIdLst>
  <p:notesMasterIdLst>
    <p:notesMasterId r:id="rId25"/>
  </p:notesMasterIdLst>
  <p:sldIdLst>
    <p:sldId id="3863" r:id="rId5"/>
    <p:sldId id="3846" r:id="rId6"/>
    <p:sldId id="3843" r:id="rId7"/>
    <p:sldId id="3862" r:id="rId8"/>
    <p:sldId id="3871" r:id="rId9"/>
    <p:sldId id="3848" r:id="rId10"/>
    <p:sldId id="3876" r:id="rId11"/>
    <p:sldId id="3838" r:id="rId12"/>
    <p:sldId id="3845" r:id="rId13"/>
    <p:sldId id="3844" r:id="rId14"/>
    <p:sldId id="3866" r:id="rId15"/>
    <p:sldId id="3870" r:id="rId16"/>
    <p:sldId id="3868" r:id="rId17"/>
    <p:sldId id="3867" r:id="rId18"/>
    <p:sldId id="3869" r:id="rId19"/>
    <p:sldId id="3874" r:id="rId20"/>
    <p:sldId id="3833" r:id="rId21"/>
    <p:sldId id="3837" r:id="rId22"/>
    <p:sldId id="3829" r:id="rId23"/>
    <p:sldId id="3873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00" userDrawn="1">
          <p15:clr>
            <a:srgbClr val="A4A3A4"/>
          </p15:clr>
        </p15:guide>
        <p15:guide id="2" orient="horz" pos="3408" userDrawn="1">
          <p15:clr>
            <a:srgbClr val="A4A3A4"/>
          </p15:clr>
        </p15:guide>
        <p15:guide id="3" pos="6936" userDrawn="1">
          <p15:clr>
            <a:srgbClr val="A4A3A4"/>
          </p15:clr>
        </p15:guide>
        <p15:guide id="4" pos="744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E7D01C-FB00-4DE1-9705-3DE046A91076}" v="21" dt="2023-06-07T21:51:08.467"/>
    <p1510:client id="{3E554ED6-3645-42F8-BFCB-6A6FE4CF3542}" v="59" dt="2023-06-07T21:16:34.349"/>
    <p1510:client id="{CABF7B31-8259-4720-825A-85E531AC741B}" v="7" dt="2023-06-01T14:09:54.549"/>
    <p1510:client id="{DA2CAB4C-0EA1-4A0A-861D-6FDB3E744980}" v="1" dt="2023-06-07T20:03:53.61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>
        <p:guide orient="horz" pos="1200"/>
        <p:guide orient="horz" pos="3408"/>
        <p:guide pos="6936"/>
        <p:guide pos="74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7BA811-8917-4F1D-B22F-E96045BFA4E0}" type="datetimeFigureOut">
              <a:rPr lang="en-US" smtClean="0"/>
              <a:t>6/15/23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0C6A29-4676-420C-BBE3-ACC2B80F6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597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(PAC) is a group of </a:t>
            </a:r>
            <a:r>
              <a:rPr lang="en-US" b="1"/>
              <a:t>parents</a:t>
            </a:r>
            <a:r>
              <a:rPr lang="en-US"/>
              <a:t> and </a:t>
            </a:r>
            <a:r>
              <a:rPr lang="en-US" b="1"/>
              <a:t>caregivers</a:t>
            </a:r>
            <a:r>
              <a:rPr lang="en-US"/>
              <a:t> from the community. Its purpose is to </a:t>
            </a:r>
            <a:r>
              <a:rPr lang="en-US" b="1"/>
              <a:t>provide input </a:t>
            </a:r>
            <a:r>
              <a:rPr lang="en-US"/>
              <a:t>to the Family Resource Centers on designing programs and services that meet the needs of families in Scott County.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C6A29-4676-420C-BBE3-ACC2B80F64D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727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3">
            <a:extLst>
              <a:ext uri="{FF2B5EF4-FFF2-40B4-BE49-F238E27FC236}">
                <a16:creationId xmlns:a16="http://schemas.microsoft.com/office/drawing/2014/main" id="{FCE00AC6-1AA1-42D9-83DD-4C308C3F9322}"/>
              </a:ext>
            </a:extLst>
          </p:cNvPr>
          <p:cNvSpPr/>
          <p:nvPr userDrawn="1"/>
        </p:nvSpPr>
        <p:spPr>
          <a:xfrm>
            <a:off x="4000500" y="1087403"/>
            <a:ext cx="8191500" cy="5770597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319A315-F756-49EC-8181-0EC3F0A37B09}"/>
              </a:ext>
            </a:extLst>
          </p:cNvPr>
          <p:cNvCxnSpPr>
            <a:cxnSpLocks/>
          </p:cNvCxnSpPr>
          <p:nvPr userDrawn="1"/>
        </p:nvCxnSpPr>
        <p:spPr>
          <a:xfrm>
            <a:off x="406241" y="183933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60F3E26-F530-48F5-983F-9DCFF41D4F39}"/>
              </a:ext>
            </a:extLst>
          </p:cNvPr>
          <p:cNvSpPr/>
          <p:nvPr userDrawn="1"/>
        </p:nvSpPr>
        <p:spPr>
          <a:xfrm>
            <a:off x="5292348" y="1"/>
            <a:ext cx="2279742" cy="1267785"/>
          </a:xfrm>
          <a:custGeom>
            <a:avLst/>
            <a:gdLst>
              <a:gd name="connsiteX0" fmla="*/ 0 w 2279742"/>
              <a:gd name="connsiteY0" fmla="*/ 0 h 1267785"/>
              <a:gd name="connsiteX1" fmla="*/ 138700 w 2279742"/>
              <a:gd name="connsiteY1" fmla="*/ 0 h 1267785"/>
              <a:gd name="connsiteX2" fmla="*/ 138700 w 2279742"/>
              <a:gd name="connsiteY2" fmla="*/ 1078193 h 1267785"/>
              <a:gd name="connsiteX3" fmla="*/ 2002733 w 2279742"/>
              <a:gd name="connsiteY3" fmla="*/ 0 h 1267785"/>
              <a:gd name="connsiteX4" fmla="*/ 2279742 w 2279742"/>
              <a:gd name="connsiteY4" fmla="*/ 0 h 1267785"/>
              <a:gd name="connsiteX5" fmla="*/ 104026 w 2279742"/>
              <a:gd name="connsiteY5" fmla="*/ 1258503 h 1267785"/>
              <a:gd name="connsiteX6" fmla="*/ 69351 w 2279742"/>
              <a:gd name="connsiteY6" fmla="*/ 1267785 h 1267785"/>
              <a:gd name="connsiteX7" fmla="*/ 0 w 2279742"/>
              <a:gd name="connsiteY7" fmla="*/ 1198436 h 126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79742" h="1267785">
                <a:moveTo>
                  <a:pt x="0" y="0"/>
                </a:moveTo>
                <a:lnTo>
                  <a:pt x="138700" y="0"/>
                </a:lnTo>
                <a:lnTo>
                  <a:pt x="138700" y="1078193"/>
                </a:lnTo>
                <a:lnTo>
                  <a:pt x="2002733" y="0"/>
                </a:lnTo>
                <a:lnTo>
                  <a:pt x="2279742" y="0"/>
                </a:lnTo>
                <a:lnTo>
                  <a:pt x="104026" y="1258503"/>
                </a:lnTo>
                <a:cubicBezTo>
                  <a:pt x="93484" y="1264595"/>
                  <a:pt x="81523" y="1267796"/>
                  <a:pt x="69351" y="1267785"/>
                </a:cubicBezTo>
                <a:cubicBezTo>
                  <a:pt x="31049" y="1267785"/>
                  <a:pt x="0" y="1236737"/>
                  <a:pt x="0" y="1198436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5C97701E-DAF9-4174-AA91-DA203CD27D6A}"/>
              </a:ext>
            </a:extLst>
          </p:cNvPr>
          <p:cNvSpPr/>
          <p:nvPr userDrawn="1"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F765374-1A4B-41DC-9E75-A95A6C655328}"/>
              </a:ext>
            </a:extLst>
          </p:cNvPr>
          <p:cNvSpPr/>
          <p:nvPr userDrawn="1"/>
        </p:nvSpPr>
        <p:spPr>
          <a:xfrm>
            <a:off x="1569044" y="514898"/>
            <a:ext cx="2393351" cy="232842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7618DB8E-B14E-42E2-B454-6F4F36A8A9D9}"/>
              </a:ext>
            </a:extLst>
          </p:cNvPr>
          <p:cNvSpPr/>
          <p:nvPr userDrawn="1"/>
        </p:nvSpPr>
        <p:spPr>
          <a:xfrm flipH="1">
            <a:off x="0" y="2949740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97666F55-03F1-4D18-9653-0F360E127A7E}"/>
              </a:ext>
            </a:extLst>
          </p:cNvPr>
          <p:cNvSpPr/>
          <p:nvPr userDrawn="1"/>
        </p:nvSpPr>
        <p:spPr>
          <a:xfrm rot="16200000">
            <a:off x="1539683" y="4203427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DE1A06-8754-4870-9E44-E39BADAD9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93208" y="2743200"/>
            <a:ext cx="6592824" cy="2386584"/>
          </a:xfrm>
        </p:spPr>
        <p:txBody>
          <a:bodyPr anchor="b"/>
          <a:lstStyle>
            <a:lvl1pPr algn="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27F020-BBC3-49BB-91C2-5B2CBD64B3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93208" y="5221224"/>
            <a:ext cx="6592824" cy="996696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10415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2983E-E761-4429-9203-7FE8B2DB6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1E9B7-62BE-49BA-AC6B-55250D662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32918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1A3FD-B90A-4C31-BD6B-581F9E2E0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3291840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0D1D55-B722-4968-B171-AF3B462DD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53128" y="1681163"/>
            <a:ext cx="32918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1085A8-02C2-4E7F-935E-5AEECBAD19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53128" y="2505075"/>
            <a:ext cx="3291840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8A5018-8A77-40E8-B159-4894ECF22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D79441-8908-4461-9FDD-BCE638837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29F7D-B101-4950-A2C0-F350FB26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62D7398-9A79-4B24-9C7D-F0DEED57C70B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07F28CD-1873-4E36-A064-2D25E0A8501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ACF5677B-E56F-4452-ADDC-DA0E20A955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65008" y="1681163"/>
            <a:ext cx="32918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865D9C09-AB3B-40EB-B1DA-9C6D7234345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065008" y="2505075"/>
            <a:ext cx="3291840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67273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2 medium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FAA9DFF3-1B49-48A9-BF8A-57DD7D07CFA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901259" y="2727729"/>
            <a:ext cx="4290740" cy="4130271"/>
          </a:xfrm>
          <a:custGeom>
            <a:avLst/>
            <a:gdLst>
              <a:gd name="connsiteX0" fmla="*/ 2503809 w 4290740"/>
              <a:gd name="connsiteY0" fmla="*/ 0 h 4130271"/>
              <a:gd name="connsiteX1" fmla="*/ 4198398 w 4290740"/>
              <a:gd name="connsiteY1" fmla="*/ 660580 h 4130271"/>
              <a:gd name="connsiteX2" fmla="*/ 4290740 w 4290740"/>
              <a:gd name="connsiteY2" fmla="*/ 751285 h 4130271"/>
              <a:gd name="connsiteX3" fmla="*/ 4290740 w 4290740"/>
              <a:gd name="connsiteY3" fmla="*/ 4130271 h 4130271"/>
              <a:gd name="connsiteX4" fmla="*/ 604508 w 4290740"/>
              <a:gd name="connsiteY4" fmla="*/ 4130271 h 4130271"/>
              <a:gd name="connsiteX5" fmla="*/ 461940 w 4290740"/>
              <a:gd name="connsiteY5" fmla="*/ 3953232 h 4130271"/>
              <a:gd name="connsiteX6" fmla="*/ 0 w 4290740"/>
              <a:gd name="connsiteY6" fmla="*/ 2503809 h 4130271"/>
              <a:gd name="connsiteX7" fmla="*/ 2503809 w 4290740"/>
              <a:gd name="connsiteY7" fmla="*/ 0 h 4130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90740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0" y="751285"/>
                </a:lnTo>
                <a:lnTo>
                  <a:pt x="4290740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5CFEFC13-B998-4A6F-A7ED-411E266D288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61609" y="0"/>
            <a:ext cx="3519311" cy="3007909"/>
          </a:xfrm>
          <a:custGeom>
            <a:avLst/>
            <a:gdLst>
              <a:gd name="connsiteX0" fmla="*/ 519779 w 3519311"/>
              <a:gd name="connsiteY0" fmla="*/ 0 h 3007909"/>
              <a:gd name="connsiteX1" fmla="*/ 2999531 w 3519311"/>
              <a:gd name="connsiteY1" fmla="*/ 0 h 3007909"/>
              <a:gd name="connsiteX2" fmla="*/ 3003920 w 3519311"/>
              <a:gd name="connsiteY2" fmla="*/ 3989 h 3007909"/>
              <a:gd name="connsiteX3" fmla="*/ 3519311 w 3519311"/>
              <a:gd name="connsiteY3" fmla="*/ 1248253 h 3007909"/>
              <a:gd name="connsiteX4" fmla="*/ 1759655 w 3519311"/>
              <a:gd name="connsiteY4" fmla="*/ 3007909 h 3007909"/>
              <a:gd name="connsiteX5" fmla="*/ 9084 w 3519311"/>
              <a:gd name="connsiteY5" fmla="*/ 1428168 h 3007909"/>
              <a:gd name="connsiteX6" fmla="*/ 0 w 3519311"/>
              <a:gd name="connsiteY6" fmla="*/ 1248273 h 3007909"/>
              <a:gd name="connsiteX7" fmla="*/ 0 w 3519311"/>
              <a:gd name="connsiteY7" fmla="*/ 1248233 h 3007909"/>
              <a:gd name="connsiteX8" fmla="*/ 9084 w 3519311"/>
              <a:gd name="connsiteY8" fmla="*/ 1068339 h 3007909"/>
              <a:gd name="connsiteX9" fmla="*/ 515391 w 3519311"/>
              <a:gd name="connsiteY9" fmla="*/ 3989 h 3007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19311" h="3007909">
                <a:moveTo>
                  <a:pt x="519779" y="0"/>
                </a:moveTo>
                <a:lnTo>
                  <a:pt x="2999531" y="0"/>
                </a:lnTo>
                <a:lnTo>
                  <a:pt x="3003920" y="3989"/>
                </a:lnTo>
                <a:cubicBezTo>
                  <a:pt x="3322355" y="322424"/>
                  <a:pt x="3519311" y="762338"/>
                  <a:pt x="3519311" y="1248253"/>
                </a:cubicBezTo>
                <a:cubicBezTo>
                  <a:pt x="3519311" y="2220084"/>
                  <a:pt x="2731486" y="3007909"/>
                  <a:pt x="1759655" y="3007909"/>
                </a:cubicBezTo>
                <a:cubicBezTo>
                  <a:pt x="848565" y="3007909"/>
                  <a:pt x="99196" y="2315485"/>
                  <a:pt x="9084" y="1428168"/>
                </a:cubicBezTo>
                <a:lnTo>
                  <a:pt x="0" y="1248273"/>
                </a:lnTo>
                <a:lnTo>
                  <a:pt x="0" y="1248233"/>
                </a:lnTo>
                <a:lnTo>
                  <a:pt x="9084" y="1068339"/>
                </a:lnTo>
                <a:cubicBezTo>
                  <a:pt x="51137" y="654258"/>
                  <a:pt x="236761" y="282620"/>
                  <a:pt x="515391" y="3989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7BFFB5A-A05C-4B0C-905C-5884361304B2}"/>
              </a:ext>
            </a:extLst>
          </p:cNvPr>
          <p:cNvSpPr/>
          <p:nvPr userDrawn="1"/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9F33AC6C-4807-4785-AE9F-84BFEEDA9F7E}"/>
              </a:ext>
            </a:extLst>
          </p:cNvPr>
          <p:cNvSpPr/>
          <p:nvPr userDrawn="1"/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65760"/>
            <a:ext cx="5120640" cy="13258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753B078-30BA-4AB9-A020-EE8D9404B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1828800"/>
            <a:ext cx="5093208" cy="4352544"/>
          </a:xfrm>
        </p:spPr>
        <p:txBody>
          <a:bodyPr/>
          <a:lstStyle>
            <a:lvl1pPr marL="0" indent="0">
              <a:buNone/>
              <a:defRPr sz="2400"/>
            </a:lvl1pPr>
            <a:lvl2pPr marL="228600">
              <a:defRPr/>
            </a:lvl2pPr>
            <a:lvl3pPr marL="457200">
              <a:defRPr/>
            </a:lvl3pPr>
            <a:lvl4pPr marL="685800"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4131786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2642EAF0-DE94-4F90-82E3-6F316AA8353A}"/>
              </a:ext>
            </a:extLst>
          </p:cNvPr>
          <p:cNvSpPr/>
          <p:nvPr userDrawn="1"/>
        </p:nvSpPr>
        <p:spPr>
          <a:xfrm>
            <a:off x="707393" y="847600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22D7888-22FA-4AA1-9BA4-CC61D6643D47}"/>
              </a:ext>
            </a:extLst>
          </p:cNvPr>
          <p:cNvSpPr/>
          <p:nvPr userDrawn="1"/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EBB6E464-8999-4773-A1F2-E6CAA990E572}"/>
              </a:ext>
            </a:extLst>
          </p:cNvPr>
          <p:cNvSpPr/>
          <p:nvPr userDrawn="1"/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CE9CE183-B21E-41EB-A082-DF9C3AD659D5}"/>
              </a:ext>
            </a:extLst>
          </p:cNvPr>
          <p:cNvSpPr/>
          <p:nvPr userDrawn="1"/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1EA14BE8-FDD0-4434-9C3E-BFF78C22D9E3}"/>
              </a:ext>
            </a:extLst>
          </p:cNvPr>
          <p:cNvSpPr/>
          <p:nvPr userDrawn="1"/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5C76330B-4C5E-463F-921A-D91F1F1F6049}"/>
              </a:ext>
            </a:extLst>
          </p:cNvPr>
          <p:cNvSpPr/>
          <p:nvPr userDrawn="1"/>
        </p:nvSpPr>
        <p:spPr>
          <a:xfrm flipH="1">
            <a:off x="340505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E494E364-7EA8-4D92-915D-75D1A3A67C07}"/>
              </a:ext>
            </a:extLst>
          </p:cNvPr>
          <p:cNvSpPr/>
          <p:nvPr userDrawn="1"/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888" y="1234440"/>
            <a:ext cx="3236976" cy="406908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82496" y="6356350"/>
            <a:ext cx="1545336" cy="365125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9048" y="6356350"/>
            <a:ext cx="4114800" cy="365125"/>
          </a:xfrm>
        </p:spPr>
        <p:txBody>
          <a:bodyPr/>
          <a:lstStyle>
            <a:lvl1pPr algn="l">
              <a:defRPr>
                <a:latin typeface="+mn-lt"/>
              </a:defRPr>
            </a:lvl1pPr>
          </a:lstStyle>
          <a:p>
            <a:pPr algn="l"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06456" y="6356350"/>
            <a:ext cx="850392" cy="365125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753B078-30BA-4AB9-A020-EE8D9404B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5976" y="2551176"/>
            <a:ext cx="4709160" cy="1755648"/>
          </a:xfrm>
        </p:spPr>
        <p:txBody>
          <a:bodyPr/>
          <a:lstStyle>
            <a:lvl1pPr marL="0" indent="0">
              <a:buNone/>
              <a:defRPr sz="2400"/>
            </a:lvl1pPr>
            <a:lvl2pPr marL="228600">
              <a:defRPr sz="1800"/>
            </a:lvl2pPr>
            <a:lvl3pPr marL="457200"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26779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024287-C9B9-48AC-8E4D-A282DE2F4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34C9A2-75A7-4164-B3B8-E6A9D60B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E73CE-2859-4D49-A9EC-26AF3FBD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A5ED585-FEBB-4DAD-84C0-97BEE6C360C3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F6AC352-A720-4DB3-87CA-A33B0607CA2F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46489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024287-C9B9-48AC-8E4D-A282DE2F4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34C9A2-75A7-4164-B3B8-E6A9D60B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E73CE-2859-4D49-A9EC-26AF3FBD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A5ED585-FEBB-4DAD-84C0-97BEE6C360C3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F6AC352-A720-4DB3-87CA-A33B0607CA2F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9A1C714-6A0E-456D-A2E2-6288C0EA0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354056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FC812-4DB6-4F98-9404-29C191D3B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0855E-0CD6-47DD-B648-4C84C783D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50082B-17D7-4D61-8AEB-81517D85D2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70783-FF31-4C4E-9196-EB169B209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92E260-747D-40FD-A062-9DD5E6835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7E50A0-1E05-49C5-88C9-462677512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C155C63-9F58-4422-B669-F9748628067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85DBA62-0EDB-47AA-86C7-90463BC9B308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86281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D7521-E43D-41D1-B458-26B20DC6D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472CF2-2653-4B98-A416-D7A0A860EC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EF87F5-0B10-4AC7-9599-F088C5E796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A07CB7-0520-4D64-B76C-C31AC5578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EEB226-AD45-45DF-AAB5-5513AE732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E96AEB-9481-4CCE-B110-FEDD33483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BA9707F-7BCE-464F-BF45-E216527084EE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C589723-2CC8-49D1-B4E1-36FECED6A2D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4012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AFA665D7-34D0-4262-B345-9B1A1BA8DA17}"/>
              </a:ext>
            </a:extLst>
          </p:cNvPr>
          <p:cNvSpPr/>
          <p:nvPr userDrawn="1"/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39ECC553-79E5-4B14-89C9-4DAD2B1021B1}"/>
              </a:ext>
            </a:extLst>
          </p:cNvPr>
          <p:cNvSpPr/>
          <p:nvPr userDrawn="1"/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5797934-7E2B-4F94-89C4-0279413FF821}"/>
              </a:ext>
            </a:extLst>
          </p:cNvPr>
          <p:cNvSpPr/>
          <p:nvPr userDrawn="1"/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432" y="1399032"/>
            <a:ext cx="3236976" cy="406908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8152" y="1527048"/>
            <a:ext cx="5111496" cy="3931920"/>
          </a:xfrm>
        </p:spPr>
        <p:txBody>
          <a:bodyPr anchor="ctr"/>
          <a:lstStyle>
            <a:lvl1pPr marL="0" indent="0">
              <a:buNone/>
              <a:defRPr/>
            </a:lvl1pPr>
            <a:lvl2pPr marL="228600">
              <a:defRPr/>
            </a:lvl2pPr>
            <a:lvl3pPr marL="457200">
              <a:defRPr/>
            </a:lvl3pPr>
            <a:lvl4pPr>
              <a:buNone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82FA1-02B7-467E-9F16-D1781494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944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 small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5A614E3F-4FB2-4152-A59C-941C908D7B0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200479" y="1150210"/>
            <a:ext cx="2207046" cy="2204178"/>
          </a:xfrm>
          <a:custGeom>
            <a:avLst/>
            <a:gdLst>
              <a:gd name="connsiteX0" fmla="*/ 1098749 w 2207046"/>
              <a:gd name="connsiteY0" fmla="*/ 0 h 2204178"/>
              <a:gd name="connsiteX1" fmla="*/ 2201707 w 2207046"/>
              <a:gd name="connsiteY1" fmla="*/ 995326 h 2204178"/>
              <a:gd name="connsiteX2" fmla="*/ 2207046 w 2207046"/>
              <a:gd name="connsiteY2" fmla="*/ 1101058 h 2204178"/>
              <a:gd name="connsiteX3" fmla="*/ 2207046 w 2207046"/>
              <a:gd name="connsiteY3" fmla="*/ 1116306 h 2204178"/>
              <a:gd name="connsiteX4" fmla="*/ 2201707 w 2207046"/>
              <a:gd name="connsiteY4" fmla="*/ 1222039 h 2204178"/>
              <a:gd name="connsiteX5" fmla="*/ 1322187 w 2207046"/>
              <a:gd name="connsiteY5" fmla="*/ 2194840 h 2204178"/>
              <a:gd name="connsiteX6" fmla="*/ 1260999 w 2207046"/>
              <a:gd name="connsiteY6" fmla="*/ 2204178 h 2204178"/>
              <a:gd name="connsiteX7" fmla="*/ 936500 w 2207046"/>
              <a:gd name="connsiteY7" fmla="*/ 2204178 h 2204178"/>
              <a:gd name="connsiteX8" fmla="*/ 875311 w 2207046"/>
              <a:gd name="connsiteY8" fmla="*/ 2194840 h 2204178"/>
              <a:gd name="connsiteX9" fmla="*/ 12592 w 2207046"/>
              <a:gd name="connsiteY9" fmla="*/ 1332120 h 2204178"/>
              <a:gd name="connsiteX10" fmla="*/ 0 w 2207046"/>
              <a:gd name="connsiteY10" fmla="*/ 1249617 h 2204178"/>
              <a:gd name="connsiteX11" fmla="*/ 0 w 2207046"/>
              <a:gd name="connsiteY11" fmla="*/ 967747 h 2204178"/>
              <a:gd name="connsiteX12" fmla="*/ 12592 w 2207046"/>
              <a:gd name="connsiteY12" fmla="*/ 885244 h 2204178"/>
              <a:gd name="connsiteX13" fmla="*/ 1098749 w 2207046"/>
              <a:gd name="connsiteY13" fmla="*/ 0 h 2204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07046" h="2204178">
                <a:moveTo>
                  <a:pt x="1098749" y="0"/>
                </a:moveTo>
                <a:cubicBezTo>
                  <a:pt x="1672788" y="0"/>
                  <a:pt x="2144931" y="436266"/>
                  <a:pt x="2201707" y="995326"/>
                </a:cubicBezTo>
                <a:lnTo>
                  <a:pt x="2207046" y="1101058"/>
                </a:lnTo>
                <a:lnTo>
                  <a:pt x="2207046" y="1116306"/>
                </a:lnTo>
                <a:lnTo>
                  <a:pt x="2201707" y="1222039"/>
                </a:lnTo>
                <a:cubicBezTo>
                  <a:pt x="2152501" y="1706557"/>
                  <a:pt x="1791308" y="2098844"/>
                  <a:pt x="1322187" y="2194840"/>
                </a:cubicBezTo>
                <a:lnTo>
                  <a:pt x="1260999" y="2204178"/>
                </a:lnTo>
                <a:lnTo>
                  <a:pt x="936500" y="2204178"/>
                </a:lnTo>
                <a:lnTo>
                  <a:pt x="875311" y="2194840"/>
                </a:lnTo>
                <a:cubicBezTo>
                  <a:pt x="442276" y="2106228"/>
                  <a:pt x="101204" y="1765156"/>
                  <a:pt x="12592" y="1332120"/>
                </a:cubicBezTo>
                <a:lnTo>
                  <a:pt x="0" y="1249617"/>
                </a:lnTo>
                <a:lnTo>
                  <a:pt x="0" y="967747"/>
                </a:lnTo>
                <a:lnTo>
                  <a:pt x="12592" y="885244"/>
                </a:lnTo>
                <a:cubicBezTo>
                  <a:pt x="115972" y="380036"/>
                  <a:pt x="562980" y="0"/>
                  <a:pt x="1098749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8A1F486A-F545-4642-B1CB-5356704413D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444632" y="2579683"/>
            <a:ext cx="3096807" cy="3096807"/>
          </a:xfrm>
          <a:custGeom>
            <a:avLst/>
            <a:gdLst>
              <a:gd name="connsiteX0" fmla="*/ 1548404 w 3096807"/>
              <a:gd name="connsiteY0" fmla="*/ 0 h 3096807"/>
              <a:gd name="connsiteX1" fmla="*/ 3096807 w 3096807"/>
              <a:gd name="connsiteY1" fmla="*/ 1548404 h 3096807"/>
              <a:gd name="connsiteX2" fmla="*/ 1548404 w 3096807"/>
              <a:gd name="connsiteY2" fmla="*/ 3096807 h 3096807"/>
              <a:gd name="connsiteX3" fmla="*/ 0 w 3096807"/>
              <a:gd name="connsiteY3" fmla="*/ 1548404 h 3096807"/>
              <a:gd name="connsiteX4" fmla="*/ 1548404 w 3096807"/>
              <a:gd name="connsiteY4" fmla="*/ 0 h 3096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6807" h="3096807">
                <a:moveTo>
                  <a:pt x="1548404" y="0"/>
                </a:moveTo>
                <a:cubicBezTo>
                  <a:pt x="2403564" y="0"/>
                  <a:pt x="3096807" y="693243"/>
                  <a:pt x="3096807" y="1548404"/>
                </a:cubicBezTo>
                <a:cubicBezTo>
                  <a:pt x="3096807" y="2403564"/>
                  <a:pt x="2403564" y="3096807"/>
                  <a:pt x="1548404" y="3096807"/>
                </a:cubicBezTo>
                <a:cubicBezTo>
                  <a:pt x="693243" y="3096807"/>
                  <a:pt x="0" y="2403564"/>
                  <a:pt x="0" y="1548404"/>
                </a:cubicBezTo>
                <a:cubicBezTo>
                  <a:pt x="0" y="693243"/>
                  <a:pt x="693243" y="0"/>
                  <a:pt x="1548404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496" y="365124"/>
            <a:ext cx="5806440" cy="13258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496" y="1825625"/>
            <a:ext cx="5806440" cy="435254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400"/>
            </a:lvl1pPr>
            <a:lvl2pPr marL="228600">
              <a:lnSpc>
                <a:spcPct val="110000"/>
              </a:lnSpc>
              <a:defRPr sz="2000"/>
            </a:lvl2pPr>
            <a:lvl3pPr marL="457200">
              <a:lnSpc>
                <a:spcPct val="110000"/>
              </a:lnSpc>
              <a:defRPr sz="1800"/>
            </a:lvl3pPr>
            <a:lvl4pPr marL="685800">
              <a:lnSpc>
                <a:spcPct val="110000"/>
              </a:lnSpc>
              <a:defRPr sz="1600"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82FA1-02B7-467E-9F16-D1781494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8E71C73-7BAD-4838-88C1-42E045A9D179}"/>
              </a:ext>
            </a:extLst>
          </p:cNvPr>
          <p:cNvSpPr/>
          <p:nvPr userDrawn="1"/>
        </p:nvSpPr>
        <p:spPr>
          <a:xfrm>
            <a:off x="10249620" y="1555068"/>
            <a:ext cx="819303" cy="79707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4560922-5803-412D-880B-065E75DCBC0A}"/>
              </a:ext>
            </a:extLst>
          </p:cNvPr>
          <p:cNvSpPr/>
          <p:nvPr userDrawn="1"/>
        </p:nvSpPr>
        <p:spPr>
          <a:xfrm>
            <a:off x="7590089" y="4034393"/>
            <a:ext cx="876704" cy="876704"/>
          </a:xfrm>
          <a:prstGeom prst="rect">
            <a:avLst/>
          </a:prstGeom>
          <a:noFill/>
          <a:ln w="127000">
            <a:solidFill>
              <a:schemeClr val="accent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0839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200EACD1-D216-4037-8AFF-80CF273586DF}"/>
              </a:ext>
            </a:extLst>
          </p:cNvPr>
          <p:cNvSpPr/>
          <p:nvPr userDrawn="1"/>
        </p:nvSpPr>
        <p:spPr>
          <a:xfrm>
            <a:off x="2815929" y="148929"/>
            <a:ext cx="6560142" cy="656014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F941DE04-3FEA-4A57-B200-F9F6A765C792}"/>
              </a:ext>
            </a:extLst>
          </p:cNvPr>
          <p:cNvSpPr/>
          <p:nvPr userDrawn="1"/>
        </p:nvSpPr>
        <p:spPr>
          <a:xfrm rot="9222429" flipV="1">
            <a:off x="2494119" y="-28502"/>
            <a:ext cx="6816262" cy="681626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565C7B4-4152-4548-A771-EB148A028FDB}"/>
              </a:ext>
            </a:extLst>
          </p:cNvPr>
          <p:cNvSpPr/>
          <p:nvPr userDrawn="1"/>
        </p:nvSpPr>
        <p:spPr>
          <a:xfrm>
            <a:off x="8165417" y="5241988"/>
            <a:ext cx="759403" cy="73880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4C0001-5D76-45A0-A9F4-7172BDDD5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9272" y="1380744"/>
            <a:ext cx="5559552" cy="2514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462C4-0E4B-4DB7-A8BF-FE5514276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9272" y="4078224"/>
            <a:ext cx="5559552" cy="153619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5573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496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576" y="1911096"/>
            <a:ext cx="9829800" cy="38597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82FA1-02B7-467E-9F16-D1781494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3DA7759-3209-4FE2-96D1-4EEDD81E9EA0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1460DAD-8769-4C9F-9C8C-BB0443909D76}"/>
              </a:ext>
            </a:extLst>
          </p:cNvPr>
          <p:cNvSpPr/>
          <p:nvPr/>
        </p:nvSpPr>
        <p:spPr>
          <a:xfrm flipH="1">
            <a:off x="12353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5081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C13EF9C-0B5A-4364-91AA-E5DD5B536E54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F674475-6327-490A-BD7F-084F5C07F2E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753B078-30BA-4AB9-A020-EE8D9404B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1096"/>
            <a:ext cx="10515600" cy="38597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98923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with pictu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3E3FD7E-C80A-4707-A8E9-4134DF91F3F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858000"/>
          </a:xfrm>
        </p:spPr>
        <p:txBody>
          <a:bodyPr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10EC23F5-CD2E-4207-A4E6-73BDFF74D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1500" y="370600"/>
            <a:ext cx="5923842" cy="5923842"/>
          </a:xfrm>
          <a:custGeom>
            <a:avLst/>
            <a:gdLst>
              <a:gd name="connsiteX0" fmla="*/ 2961921 w 5923842"/>
              <a:gd name="connsiteY0" fmla="*/ 0 h 5923842"/>
              <a:gd name="connsiteX1" fmla="*/ 5923842 w 5923842"/>
              <a:gd name="connsiteY1" fmla="*/ 2961921 h 5923842"/>
              <a:gd name="connsiteX2" fmla="*/ 2961921 w 5923842"/>
              <a:gd name="connsiteY2" fmla="*/ 5923842 h 5923842"/>
              <a:gd name="connsiteX3" fmla="*/ 0 w 5923842"/>
              <a:gd name="connsiteY3" fmla="*/ 2961921 h 5923842"/>
              <a:gd name="connsiteX4" fmla="*/ 2961921 w 5923842"/>
              <a:gd name="connsiteY4" fmla="*/ 0 h 5923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23842" h="5923842">
                <a:moveTo>
                  <a:pt x="2961921" y="0"/>
                </a:moveTo>
                <a:cubicBezTo>
                  <a:pt x="4597745" y="0"/>
                  <a:pt x="5923842" y="1326097"/>
                  <a:pt x="5923842" y="2961921"/>
                </a:cubicBezTo>
                <a:cubicBezTo>
                  <a:pt x="5923842" y="4597745"/>
                  <a:pt x="4597745" y="5923842"/>
                  <a:pt x="2961921" y="5923842"/>
                </a:cubicBezTo>
                <a:cubicBezTo>
                  <a:pt x="1326097" y="5923842"/>
                  <a:pt x="0" y="4597745"/>
                  <a:pt x="0" y="2961921"/>
                </a:cubicBezTo>
                <a:cubicBezTo>
                  <a:pt x="0" y="1326097"/>
                  <a:pt x="1326097" y="0"/>
                  <a:pt x="2961921" y="0"/>
                </a:cubicBezTo>
                <a:close/>
              </a:path>
            </a:pathLst>
          </a:custGeom>
          <a:solidFill>
            <a:schemeClr val="bg1">
              <a:alpha val="95000"/>
            </a:schemeClr>
          </a:solidFill>
        </p:spPr>
        <p:txBody>
          <a:bodyPr wrap="square" lIns="457200" rIns="457200" bIns="2331720" anchor="b" anchorCtr="0">
            <a:no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462C4-0E4B-4DB7-A8BF-FE5514276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75304" y="4379976"/>
            <a:ext cx="5038344" cy="71323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6B76FE53-FB67-4871-8485-71BAAFD7D1B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9/3/20XX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AD26FED4-1CE2-444B-A77E-EB3CB505AF1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28FD25AA-10CC-48D8-9577-257871107B9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28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BFD05-2CB2-4A7E-89E7-57615BA82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532B8-D460-476D-816F-725E8D96C0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F7120F-70AF-4ED5-B364-3AA55C6B44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D8B65F-F709-469F-9961-4D01896CA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81C6BC-B23D-48BC-AD44-654DDB8D0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00D60B-86A1-479D-BCE8-06D2C3DBC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4EC5136-99DA-40B5-8F79-5C3A56D38BA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8FB775-26C4-41BA-837C-4478D48D215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6906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2983E-E761-4429-9203-7FE8B2DB6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1E9B7-62BE-49BA-AC6B-55250D662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1A3FD-B90A-4C31-BD6B-581F9E2E0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0D1D55-B722-4968-B171-AF3B462DD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1085A8-02C2-4E7F-935E-5AEECBAD19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8A5018-8A77-40E8-B159-4894ECF22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D79441-8908-4461-9FDD-BCE638837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29F7D-B101-4950-A2C0-F350FB26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62D7398-9A79-4B24-9C7D-F0DEED57C70B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07F28CD-1873-4E36-A064-2D25E0A8501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594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EC5685-19F1-49DA-ADE5-D5D32F165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FC0A4D-22A1-4554-B5DE-887974F4D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D5CDC-F2CE-410E-AD13-DDC235C71C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0CD45-794A-4BB0-A427-0CE61AEAF4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3AB91-9588-4071-92D2-364F4A6ED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668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71" r:id="rId4"/>
    <p:sldLayoutId id="2147483770" r:id="rId5"/>
    <p:sldLayoutId id="2147483774" r:id="rId6"/>
    <p:sldLayoutId id="2147483783" r:id="rId7"/>
    <p:sldLayoutId id="2147483772" r:id="rId8"/>
    <p:sldLayoutId id="2147483773" r:id="rId9"/>
    <p:sldLayoutId id="2147483785" r:id="rId10"/>
    <p:sldLayoutId id="2147483786" r:id="rId11"/>
    <p:sldLayoutId id="2147483787" r:id="rId12"/>
    <p:sldLayoutId id="2147483775" r:id="rId13"/>
    <p:sldLayoutId id="2147483788" r:id="rId14"/>
    <p:sldLayoutId id="2147483776" r:id="rId15"/>
    <p:sldLayoutId id="2147483777" r:id="rId1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frcinfo@co.scott.mn.us" TargetMode="External"/><Relationship Id="rId2" Type="http://schemas.openxmlformats.org/officeDocument/2006/relationships/hyperlink" Target="http://www.scottcountymn.gov/frc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cottcountymn.gov/frc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46EEA4F1-5FA3-4EBF-97F1-DF392077D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marR="0" lvl="0" indent="0" fontAlgn="auto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76B855D-E9CC-4FF8-AD85-6CDC7B89A0DE}" type="slidenum">
              <a:rPr kumimoji="0" lang="en-US" b="0" i="0" u="none" strike="noStrike" normalizeH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pPr marR="0" lvl="0" indent="0" fontAlgn="auto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b="0" i="0" u="none" strike="noStrike" normalizeH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67B1E24-2840-4BB0-AE5A-2320A01CB80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921328" y="2145506"/>
            <a:ext cx="5555510" cy="421084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1900" b="1"/>
              <a:t>MISSION: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900"/>
              <a:t>To promote positive outcomes for all Scott County children, families, and communities by advancing quality family supports through family-centered practices and policies and leveraging partnerships with public, private, non-profit, business and faith communities to promote healthy child development and family resiliency.</a:t>
            </a:r>
          </a:p>
          <a:p>
            <a:pPr marL="0" indent="0">
              <a:lnSpc>
                <a:spcPct val="90000"/>
              </a:lnSpc>
              <a:buNone/>
            </a:pPr>
            <a:endParaRPr lang="en-US" sz="800"/>
          </a:p>
          <a:p>
            <a:pPr marL="0" indent="0">
              <a:buNone/>
            </a:pPr>
            <a:r>
              <a:rPr lang="en-US" sz="1900" b="1"/>
              <a:t>VISION: </a:t>
            </a:r>
          </a:p>
          <a:p>
            <a:pPr marL="0" indent="0">
              <a:buNone/>
            </a:pPr>
            <a:r>
              <a:rPr lang="en-US" sz="1900"/>
              <a:t>A community in which community partners, collaborators and individuals come together to help families and children thrive.</a:t>
            </a:r>
          </a:p>
        </p:txBody>
      </p:sp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D624A4F8-65E3-4A17-A439-FE80714CDE5A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2"/>
          <a:srcRect l="6458" t="2549" r="17445" b="-177"/>
          <a:stretch/>
        </p:blipFill>
        <p:spPr>
          <a:xfrm>
            <a:off x="6636491" y="1490987"/>
            <a:ext cx="5555509" cy="5346376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52CB71CD-1018-CC3B-B623-1101E5F40E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229" y="-819433"/>
            <a:ext cx="3990057" cy="3990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5363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Freeform: Shape 29">
            <a:extLst>
              <a:ext uri="{FF2B5EF4-FFF2-40B4-BE49-F238E27FC236}">
                <a16:creationId xmlns:a16="http://schemas.microsoft.com/office/drawing/2014/main" id="{8A7BA06D-B3FF-4E91-8639-B4569AE3A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Arc 31">
            <a:extLst>
              <a:ext uri="{FF2B5EF4-FFF2-40B4-BE49-F238E27FC236}">
                <a16:creationId xmlns:a16="http://schemas.microsoft.com/office/drawing/2014/main" id="{2B30C86D-5A07-48BC-9C9D-6F9A2DB1E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2" name="Rectangle 33">
            <a:extLst>
              <a:ext uri="{FF2B5EF4-FFF2-40B4-BE49-F238E27FC236}">
                <a16:creationId xmlns:a16="http://schemas.microsoft.com/office/drawing/2014/main" id="{57E36F3B-5EA3-4859-A8E1-7DB2CD0BF0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Arc 35">
            <a:extLst>
              <a:ext uri="{FF2B5EF4-FFF2-40B4-BE49-F238E27FC236}">
                <a16:creationId xmlns:a16="http://schemas.microsoft.com/office/drawing/2014/main" id="{18E928D9-3091-4385-B979-265D55AD0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03011">
            <a:off x="2179195" y="700861"/>
            <a:ext cx="2987899" cy="2987899"/>
          </a:xfrm>
          <a:prstGeom prst="arc">
            <a:avLst>
              <a:gd name="adj1" fmla="val 14612914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18AA74-F89F-48A1-B941-897EC05BA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2792402"/>
            <a:ext cx="4845301" cy="140971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Cultural Navigation Partnerships</a:t>
            </a:r>
          </a:p>
        </p:txBody>
      </p:sp>
      <p:pic>
        <p:nvPicPr>
          <p:cNvPr id="25" name="Picture 24" descr="Icon&#10;&#10;Description automatically generated">
            <a:extLst>
              <a:ext uri="{FF2B5EF4-FFF2-40B4-BE49-F238E27FC236}">
                <a16:creationId xmlns:a16="http://schemas.microsoft.com/office/drawing/2014/main" id="{4286986F-8D48-5051-C2EB-D8C4B32613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17" r="1921" b="2"/>
          <a:stretch/>
        </p:blipFill>
        <p:spPr>
          <a:xfrm>
            <a:off x="8944171" y="3497259"/>
            <a:ext cx="3025660" cy="3146323"/>
          </a:xfrm>
          <a:custGeom>
            <a:avLst/>
            <a:gdLst/>
            <a:ahLst/>
            <a:cxnLst/>
            <a:rect l="l" t="t" r="r" b="b"/>
            <a:pathLst>
              <a:path w="3146323" h="3146323">
                <a:moveTo>
                  <a:pt x="91778" y="0"/>
                </a:moveTo>
                <a:lnTo>
                  <a:pt x="3054545" y="0"/>
                </a:lnTo>
                <a:cubicBezTo>
                  <a:pt x="3105233" y="0"/>
                  <a:pt x="3146323" y="41090"/>
                  <a:pt x="3146323" y="91778"/>
                </a:cubicBezTo>
                <a:lnTo>
                  <a:pt x="3146323" y="3054545"/>
                </a:lnTo>
                <a:cubicBezTo>
                  <a:pt x="3146323" y="3105233"/>
                  <a:pt x="3105233" y="3146323"/>
                  <a:pt x="3054545" y="3146323"/>
                </a:cubicBezTo>
                <a:lnTo>
                  <a:pt x="91778" y="3146323"/>
                </a:lnTo>
                <a:cubicBezTo>
                  <a:pt x="41090" y="3146323"/>
                  <a:pt x="0" y="3105233"/>
                  <a:pt x="0" y="3054545"/>
                </a:cubicBezTo>
                <a:lnTo>
                  <a:pt x="0" y="91778"/>
                </a:lnTo>
                <a:cubicBezTo>
                  <a:pt x="0" y="41090"/>
                  <a:pt x="41090" y="0"/>
                  <a:pt x="91778" y="0"/>
                </a:cubicBezTo>
                <a:close/>
              </a:path>
            </a:pathLst>
          </a:custGeom>
        </p:spPr>
      </p:pic>
      <p:sp>
        <p:nvSpPr>
          <p:cNvPr id="44" name="Oval 37">
            <a:extLst>
              <a:ext uri="{FF2B5EF4-FFF2-40B4-BE49-F238E27FC236}">
                <a16:creationId xmlns:a16="http://schemas.microsoft.com/office/drawing/2014/main" id="{7D602432-D774-4CF5-94E8-7D52D01059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1186" y="5486807"/>
            <a:ext cx="491961" cy="49196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" name="Picture 20" descr="Logo&#10;&#10;Description automatically generated">
            <a:extLst>
              <a:ext uri="{FF2B5EF4-FFF2-40B4-BE49-F238E27FC236}">
                <a16:creationId xmlns:a16="http://schemas.microsoft.com/office/drawing/2014/main" id="{73B812FC-965E-62AC-DF5F-3A4366CBBF3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03" r="1735" b="2"/>
          <a:stretch/>
        </p:blipFill>
        <p:spPr>
          <a:xfrm>
            <a:off x="8932724" y="175469"/>
            <a:ext cx="3025660" cy="3146323"/>
          </a:xfrm>
          <a:custGeom>
            <a:avLst/>
            <a:gdLst/>
            <a:ahLst/>
            <a:cxnLst/>
            <a:rect l="l" t="t" r="r" b="b"/>
            <a:pathLst>
              <a:path w="3146323" h="3146323">
                <a:moveTo>
                  <a:pt x="91778" y="0"/>
                </a:moveTo>
                <a:lnTo>
                  <a:pt x="3054545" y="0"/>
                </a:lnTo>
                <a:cubicBezTo>
                  <a:pt x="3105233" y="0"/>
                  <a:pt x="3146323" y="41090"/>
                  <a:pt x="3146323" y="91778"/>
                </a:cubicBezTo>
                <a:lnTo>
                  <a:pt x="3146323" y="3054545"/>
                </a:lnTo>
                <a:cubicBezTo>
                  <a:pt x="3146323" y="3105233"/>
                  <a:pt x="3105233" y="3146323"/>
                  <a:pt x="3054545" y="3146323"/>
                </a:cubicBezTo>
                <a:lnTo>
                  <a:pt x="91778" y="3146323"/>
                </a:lnTo>
                <a:cubicBezTo>
                  <a:pt x="41090" y="3146323"/>
                  <a:pt x="0" y="3105233"/>
                  <a:pt x="0" y="3054545"/>
                </a:cubicBezTo>
                <a:lnTo>
                  <a:pt x="0" y="91778"/>
                </a:lnTo>
                <a:cubicBezTo>
                  <a:pt x="0" y="41090"/>
                  <a:pt x="41090" y="0"/>
                  <a:pt x="91778" y="0"/>
                </a:cubicBezTo>
                <a:close/>
              </a:path>
            </a:pathLst>
          </a:custGeom>
        </p:spPr>
      </p:pic>
      <p:pic>
        <p:nvPicPr>
          <p:cNvPr id="23" name="Picture 22" descr="Logo, company name&#10;&#10;Description automatically generated">
            <a:extLst>
              <a:ext uri="{FF2B5EF4-FFF2-40B4-BE49-F238E27FC236}">
                <a16:creationId xmlns:a16="http://schemas.microsoft.com/office/drawing/2014/main" id="{6FD49372-B603-4D84-1ACD-C1F888EA6C7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49" r="2057" b="2"/>
          <a:stretch/>
        </p:blipFill>
        <p:spPr>
          <a:xfrm>
            <a:off x="5761370" y="136522"/>
            <a:ext cx="3023509" cy="3146323"/>
          </a:xfrm>
          <a:custGeom>
            <a:avLst/>
            <a:gdLst/>
            <a:ahLst/>
            <a:cxnLst/>
            <a:rect l="l" t="t" r="r" b="b"/>
            <a:pathLst>
              <a:path w="2561387" h="3146323">
                <a:moveTo>
                  <a:pt x="91979" y="0"/>
                </a:moveTo>
                <a:lnTo>
                  <a:pt x="2469408" y="0"/>
                </a:lnTo>
                <a:cubicBezTo>
                  <a:pt x="2520207" y="0"/>
                  <a:pt x="2561387" y="41180"/>
                  <a:pt x="2561387" y="91979"/>
                </a:cubicBezTo>
                <a:lnTo>
                  <a:pt x="2561387" y="3054344"/>
                </a:lnTo>
                <a:cubicBezTo>
                  <a:pt x="2561387" y="3105143"/>
                  <a:pt x="2520207" y="3146323"/>
                  <a:pt x="2469408" y="3146323"/>
                </a:cubicBezTo>
                <a:lnTo>
                  <a:pt x="91979" y="3146323"/>
                </a:lnTo>
                <a:cubicBezTo>
                  <a:pt x="41180" y="3146323"/>
                  <a:pt x="0" y="3105143"/>
                  <a:pt x="0" y="3054344"/>
                </a:cubicBezTo>
                <a:lnTo>
                  <a:pt x="0" y="91979"/>
                </a:lnTo>
                <a:cubicBezTo>
                  <a:pt x="0" y="41180"/>
                  <a:pt x="41180" y="0"/>
                  <a:pt x="91979" y="0"/>
                </a:cubicBezTo>
                <a:close/>
              </a:path>
            </a:pathLst>
          </a:cu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8C87077-3DA0-43A0-9187-E1AACEF31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 lvl="0" indent="0" fontAlgn="auto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76B855D-E9CC-4FF8-AD85-6CDC7B89A0DE}" type="slidenum">
              <a:rPr kumimoji="0" lang="en-US" b="0" i="0" u="none" strike="noStrike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pPr marR="0" lvl="0" indent="0" fontAlgn="auto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b="0" i="0" u="none" strike="noStrike" normalizeH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pic>
        <p:nvPicPr>
          <p:cNvPr id="19" name="Picture 18" descr="Logo, company name&#10;&#10;Description automatically generated">
            <a:extLst>
              <a:ext uri="{FF2B5EF4-FFF2-40B4-BE49-F238E27FC236}">
                <a16:creationId xmlns:a16="http://schemas.microsoft.com/office/drawing/2014/main" id="{E0D7E125-1BE1-199D-4660-A108839D35A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63" r="2043" b="2"/>
          <a:stretch/>
        </p:blipFill>
        <p:spPr>
          <a:xfrm>
            <a:off x="5722384" y="3497261"/>
            <a:ext cx="3023509" cy="3146323"/>
          </a:xfrm>
          <a:custGeom>
            <a:avLst/>
            <a:gdLst/>
            <a:ahLst/>
            <a:cxnLst/>
            <a:rect l="l" t="t" r="r" b="b"/>
            <a:pathLst>
              <a:path w="2561387" h="3146323">
                <a:moveTo>
                  <a:pt x="91979" y="0"/>
                </a:moveTo>
                <a:lnTo>
                  <a:pt x="2469408" y="0"/>
                </a:lnTo>
                <a:cubicBezTo>
                  <a:pt x="2520207" y="0"/>
                  <a:pt x="2561387" y="41180"/>
                  <a:pt x="2561387" y="91979"/>
                </a:cubicBezTo>
                <a:lnTo>
                  <a:pt x="2561387" y="3054344"/>
                </a:lnTo>
                <a:cubicBezTo>
                  <a:pt x="2561387" y="3105143"/>
                  <a:pt x="2520207" y="3146323"/>
                  <a:pt x="2469408" y="3146323"/>
                </a:cubicBezTo>
                <a:lnTo>
                  <a:pt x="91979" y="3146323"/>
                </a:lnTo>
                <a:cubicBezTo>
                  <a:pt x="41180" y="3146323"/>
                  <a:pt x="0" y="3105143"/>
                  <a:pt x="0" y="3054344"/>
                </a:cubicBezTo>
                <a:lnTo>
                  <a:pt x="0" y="91979"/>
                </a:lnTo>
                <a:cubicBezTo>
                  <a:pt x="0" y="41180"/>
                  <a:pt x="41180" y="0"/>
                  <a:pt x="91979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690019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A picture containing text, screenshot, font, logo&#10;&#10;Description automatically generated">
            <a:extLst>
              <a:ext uri="{FF2B5EF4-FFF2-40B4-BE49-F238E27FC236}">
                <a16:creationId xmlns:a16="http://schemas.microsoft.com/office/drawing/2014/main" id="{301F3A73-B6A7-8DDD-93B4-D729178F7B02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/>
          <a:srcRect t="11073" b="31488"/>
          <a:stretch/>
        </p:blipFill>
        <p:spPr>
          <a:xfrm>
            <a:off x="24103" y="1880118"/>
            <a:ext cx="3831944" cy="2201049"/>
          </a:xfrm>
        </p:spPr>
      </p:pic>
      <p:pic>
        <p:nvPicPr>
          <p:cNvPr id="12" name="Picture 11" descr="A picture containing text, font, house, design&#10;&#10;Description automatically generated">
            <a:extLst>
              <a:ext uri="{FF2B5EF4-FFF2-40B4-BE49-F238E27FC236}">
                <a16:creationId xmlns:a16="http://schemas.microsoft.com/office/drawing/2014/main" id="{083B1751-4F37-65E2-F5BA-48A5EB3BF6C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0601"/>
          <a:stretch/>
        </p:blipFill>
        <p:spPr>
          <a:xfrm>
            <a:off x="4193912" y="1570685"/>
            <a:ext cx="3776700" cy="2620999"/>
          </a:xfrm>
          <a:prstGeom prst="rect">
            <a:avLst/>
          </a:prstGeom>
        </p:spPr>
      </p:pic>
      <p:pic>
        <p:nvPicPr>
          <p:cNvPr id="14" name="Picture 13" descr="A picture containing text, screenshot, font, logo&#10;&#10;Description automatically generated">
            <a:extLst>
              <a:ext uri="{FF2B5EF4-FFF2-40B4-BE49-F238E27FC236}">
                <a16:creationId xmlns:a16="http://schemas.microsoft.com/office/drawing/2014/main" id="{9CE9BB77-E8DC-86C7-F08A-61D0BAA4996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747" b="31907"/>
          <a:stretch/>
        </p:blipFill>
        <p:spPr>
          <a:xfrm>
            <a:off x="8259751" y="1596085"/>
            <a:ext cx="3851298" cy="2324100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A8C37BAF-115A-75A9-0009-B45151C31706}"/>
              </a:ext>
            </a:extLst>
          </p:cNvPr>
          <p:cNvSpPr txBox="1">
            <a:spLocks/>
          </p:cNvSpPr>
          <p:nvPr/>
        </p:nvSpPr>
        <p:spPr>
          <a:xfrm>
            <a:off x="1358900" y="61514"/>
            <a:ext cx="9175275" cy="14097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/>
              <a:t>Individualized Supports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55E03A1-CB7E-B32F-E3A9-C031218E860A}"/>
              </a:ext>
            </a:extLst>
          </p:cNvPr>
          <p:cNvSpPr txBox="1"/>
          <p:nvPr/>
        </p:nvSpPr>
        <p:spPr>
          <a:xfrm>
            <a:off x="371625" y="4081167"/>
            <a:ext cx="31369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i="0">
                <a:solidFill>
                  <a:srgbClr val="383838"/>
                </a:solidFill>
                <a:effectLst/>
                <a:latin typeface="Roboto" panose="02000000000000000000" pitchFamily="2" charset="0"/>
              </a:rPr>
              <a:t>1st Monday of the month from 3-6pm</a:t>
            </a:r>
            <a:br>
              <a:rPr lang="en-US"/>
            </a:br>
            <a:br>
              <a:rPr lang="en-US"/>
            </a:br>
            <a:r>
              <a:rPr lang="en-US" b="0" i="0">
                <a:solidFill>
                  <a:srgbClr val="383838"/>
                </a:solidFill>
                <a:effectLst/>
                <a:latin typeface="Roboto" panose="02000000000000000000" pitchFamily="2" charset="0"/>
              </a:rPr>
              <a:t>3rd Thursday of the month from 2:30-4:30pm</a:t>
            </a:r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9655111-2123-5E98-9207-D73C6F5D547C}"/>
              </a:ext>
            </a:extLst>
          </p:cNvPr>
          <p:cNvSpPr txBox="1"/>
          <p:nvPr/>
        </p:nvSpPr>
        <p:spPr>
          <a:xfrm>
            <a:off x="4207650" y="4191684"/>
            <a:ext cx="37767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i="0">
                <a:solidFill>
                  <a:srgbClr val="383838"/>
                </a:solidFill>
                <a:effectLst/>
                <a:latin typeface="Roboto" panose="02000000000000000000" pitchFamily="2" charset="0"/>
              </a:rPr>
              <a:t>1st Thursday of the month</a:t>
            </a:r>
          </a:p>
          <a:p>
            <a:pPr algn="ctr"/>
            <a:r>
              <a:rPr lang="en-US" b="0" i="0">
                <a:solidFill>
                  <a:srgbClr val="383838"/>
                </a:solidFill>
                <a:effectLst/>
                <a:latin typeface="Roboto" panose="02000000000000000000" pitchFamily="2" charset="0"/>
              </a:rPr>
              <a:t>from 2:30-4:30pm</a:t>
            </a:r>
            <a:br>
              <a:rPr lang="en-US"/>
            </a:br>
            <a:br>
              <a:rPr lang="en-US"/>
            </a:br>
            <a:r>
              <a:rPr lang="en-US" b="0" i="0">
                <a:solidFill>
                  <a:srgbClr val="383838"/>
                </a:solidFill>
                <a:effectLst/>
                <a:latin typeface="Roboto" panose="02000000000000000000" pitchFamily="2" charset="0"/>
              </a:rPr>
              <a:t>3rd Monday of the month</a:t>
            </a:r>
          </a:p>
          <a:p>
            <a:pPr algn="ctr"/>
            <a:r>
              <a:rPr lang="en-US" b="0" i="0">
                <a:solidFill>
                  <a:srgbClr val="383838"/>
                </a:solidFill>
                <a:effectLst/>
                <a:latin typeface="Roboto" panose="02000000000000000000" pitchFamily="2" charset="0"/>
              </a:rPr>
              <a:t>from 3-6pm</a:t>
            </a:r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2E77F95-8471-4EAC-DC57-2E948DA0872C}"/>
              </a:ext>
            </a:extLst>
          </p:cNvPr>
          <p:cNvSpPr txBox="1"/>
          <p:nvPr/>
        </p:nvSpPr>
        <p:spPr>
          <a:xfrm>
            <a:off x="8847149" y="4045043"/>
            <a:ext cx="297322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i="0">
                <a:solidFill>
                  <a:srgbClr val="383838"/>
                </a:solidFill>
                <a:effectLst/>
                <a:latin typeface="Roboto" panose="02000000000000000000" pitchFamily="2" charset="0"/>
              </a:rPr>
              <a:t>2nd Thursday of the month from 10am-12pm</a:t>
            </a:r>
            <a:br>
              <a:rPr lang="en-US"/>
            </a:br>
            <a:br>
              <a:rPr lang="en-US"/>
            </a:br>
            <a:r>
              <a:rPr lang="en-US" b="0" i="0">
                <a:solidFill>
                  <a:srgbClr val="383838"/>
                </a:solidFill>
                <a:effectLst/>
                <a:latin typeface="Roboto" panose="02000000000000000000" pitchFamily="2" charset="0"/>
              </a:rPr>
              <a:t>4th Monday of the month from 2:30-4:30pm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738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ouple of women hugging&#10;&#10;Description automatically generated with low confidence">
            <a:extLst>
              <a:ext uri="{FF2B5EF4-FFF2-40B4-BE49-F238E27FC236}">
                <a16:creationId xmlns:a16="http://schemas.microsoft.com/office/drawing/2014/main" id="{8432ADE5-B641-DABA-53E3-C5B083985B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3858" r="71743" b="5073"/>
          <a:stretch/>
        </p:blipFill>
        <p:spPr>
          <a:xfrm>
            <a:off x="8125275" y="3359859"/>
            <a:ext cx="1629084" cy="1059741"/>
          </a:xfrm>
          <a:prstGeom prst="rect">
            <a:avLst/>
          </a:prstGeom>
        </p:spPr>
      </p:pic>
      <p:pic>
        <p:nvPicPr>
          <p:cNvPr id="7" name="Picture 6" descr="A couple of women hugging&#10;&#10;Description automatically generated with low confidence">
            <a:extLst>
              <a:ext uri="{FF2B5EF4-FFF2-40B4-BE49-F238E27FC236}">
                <a16:creationId xmlns:a16="http://schemas.microsoft.com/office/drawing/2014/main" id="{8BABDDE6-D385-E6BB-E77C-93E1E64382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6791"/>
          <a:stretch/>
        </p:blipFill>
        <p:spPr>
          <a:xfrm>
            <a:off x="7920340" y="941904"/>
            <a:ext cx="3944455" cy="220530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BC7C764-DFC3-DF8D-48FF-C668117DD3D6}"/>
              </a:ext>
            </a:extLst>
          </p:cNvPr>
          <p:cNvSpPr txBox="1"/>
          <p:nvPr/>
        </p:nvSpPr>
        <p:spPr>
          <a:xfrm>
            <a:off x="226111" y="4064590"/>
            <a:ext cx="42203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i="0">
                <a:solidFill>
                  <a:srgbClr val="383838"/>
                </a:solidFill>
                <a:effectLst/>
                <a:latin typeface="Roboto" panose="02000000000000000000" pitchFamily="2" charset="0"/>
              </a:rPr>
              <a:t>2nd Mondays of the month from 3-6pm</a:t>
            </a:r>
          </a:p>
          <a:p>
            <a:pPr algn="ctr"/>
            <a:endParaRPr lang="en-US">
              <a:solidFill>
                <a:srgbClr val="383838"/>
              </a:solidFill>
              <a:latin typeface="Roboto" panose="02000000000000000000" pitchFamily="2" charset="0"/>
            </a:endParaRPr>
          </a:p>
          <a:p>
            <a:pPr algn="ctr"/>
            <a:r>
              <a:rPr lang="en-US" b="0" i="0">
                <a:solidFill>
                  <a:srgbClr val="383838"/>
                </a:solidFill>
                <a:effectLst/>
                <a:latin typeface="Roboto" panose="02000000000000000000" pitchFamily="2" charset="0"/>
              </a:rPr>
              <a:t>2nd Thursdays of the month from </a:t>
            </a:r>
          </a:p>
          <a:p>
            <a:pPr algn="ctr"/>
            <a:r>
              <a:rPr lang="en-US" b="0" i="0">
                <a:solidFill>
                  <a:srgbClr val="383838"/>
                </a:solidFill>
                <a:effectLst/>
                <a:latin typeface="Roboto" panose="02000000000000000000" pitchFamily="2" charset="0"/>
              </a:rPr>
              <a:t>3-4:30pm at the Savage Library FRC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8829455-60AF-4761-DDB3-74F0AD9EE93D}"/>
              </a:ext>
            </a:extLst>
          </p:cNvPr>
          <p:cNvSpPr txBox="1"/>
          <p:nvPr/>
        </p:nvSpPr>
        <p:spPr>
          <a:xfrm>
            <a:off x="9511097" y="3639040"/>
            <a:ext cx="22520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Virtual Support</a:t>
            </a:r>
            <a:endParaRPr lang="en-US" sz="16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2" name="Picture 1" descr="A group of logos on a white background&#10;&#10;Description automatically generated with low confidence">
            <a:extLst>
              <a:ext uri="{FF2B5EF4-FFF2-40B4-BE49-F238E27FC236}">
                <a16:creationId xmlns:a16="http://schemas.microsoft.com/office/drawing/2014/main" id="{EAD6B9A9-AE26-386E-E4E9-CB885FCC8B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3776"/>
          <a:stretch/>
        </p:blipFill>
        <p:spPr>
          <a:xfrm>
            <a:off x="4219503" y="2793410"/>
            <a:ext cx="4047433" cy="187086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2B21318-9BA9-414D-2B01-466EDEFE4B9B}"/>
              </a:ext>
            </a:extLst>
          </p:cNvPr>
          <p:cNvSpPr txBox="1"/>
          <p:nvPr/>
        </p:nvSpPr>
        <p:spPr>
          <a:xfrm>
            <a:off x="4377774" y="4583216"/>
            <a:ext cx="37165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Family Peer Support</a:t>
            </a:r>
          </a:p>
          <a:p>
            <a:pPr algn="ctr"/>
            <a:r>
              <a:rPr lang="en-US" sz="160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</a:t>
            </a:r>
            <a:r>
              <a:rPr lang="en-US" sz="1600" baseline="3000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nd</a:t>
            </a:r>
            <a:r>
              <a:rPr lang="en-US" sz="160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and 4</a:t>
            </a:r>
            <a:r>
              <a:rPr lang="en-US" sz="1600" baseline="3000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</a:t>
            </a:r>
            <a:r>
              <a:rPr lang="en-US" sz="160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Thursday of the month </a:t>
            </a:r>
          </a:p>
          <a:p>
            <a:pPr algn="ctr"/>
            <a:r>
              <a:rPr lang="en-US" sz="160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from 2-4:30pm. </a:t>
            </a:r>
            <a:endParaRPr lang="en-US" sz="16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6" name="Picture 15" descr="A picture containing text, clothing, screenshot, person&#10;&#10;Description automatically generated">
            <a:extLst>
              <a:ext uri="{FF2B5EF4-FFF2-40B4-BE49-F238E27FC236}">
                <a16:creationId xmlns:a16="http://schemas.microsoft.com/office/drawing/2014/main" id="{C6226406-6FFD-804F-9C57-DFCDAFA1E1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453" y="-65603"/>
            <a:ext cx="4220321" cy="4220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2358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, screenshot, font, design&#10;&#10;Description automatically generated">
            <a:extLst>
              <a:ext uri="{FF2B5EF4-FFF2-40B4-BE49-F238E27FC236}">
                <a16:creationId xmlns:a16="http://schemas.microsoft.com/office/drawing/2014/main" id="{F9254963-D557-7A80-BE62-9CE9A84252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053407">
            <a:off x="-83198" y="279400"/>
            <a:ext cx="3971266" cy="5139285"/>
          </a:xfrm>
          <a:prstGeom prst="rect">
            <a:avLst/>
          </a:prstGeom>
        </p:spPr>
      </p:pic>
      <p:pic>
        <p:nvPicPr>
          <p:cNvPr id="11" name="Picture 10" descr="A picture containing text, screenshot, font, logo&#10;&#10;Description automatically generated">
            <a:extLst>
              <a:ext uri="{FF2B5EF4-FFF2-40B4-BE49-F238E27FC236}">
                <a16:creationId xmlns:a16="http://schemas.microsoft.com/office/drawing/2014/main" id="{D97AD986-6A62-B61A-7D04-6A3EE7D2AD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06" b="63628"/>
          <a:stretch/>
        </p:blipFill>
        <p:spPr>
          <a:xfrm>
            <a:off x="3467100" y="2645725"/>
            <a:ext cx="5428600" cy="1566549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D902EE03-C8B3-6072-72FB-9BFB31830B34}"/>
              </a:ext>
            </a:extLst>
          </p:cNvPr>
          <p:cNvSpPr txBox="1">
            <a:spLocks/>
          </p:cNvSpPr>
          <p:nvPr/>
        </p:nvSpPr>
        <p:spPr>
          <a:xfrm>
            <a:off x="3604883" y="534052"/>
            <a:ext cx="4982234" cy="124658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/>
              <a:t>Parenting Programs</a:t>
            </a:r>
          </a:p>
        </p:txBody>
      </p:sp>
      <p:pic>
        <p:nvPicPr>
          <p:cNvPr id="10" name="Picture 9" descr="A picture containing text, screenshot, font, logo&#10;&#10;Description automatically generated">
            <a:extLst>
              <a:ext uri="{FF2B5EF4-FFF2-40B4-BE49-F238E27FC236}">
                <a16:creationId xmlns:a16="http://schemas.microsoft.com/office/drawing/2014/main" id="{98369C1E-E4B1-2909-08F1-2259311790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2730" r="64218" b="4278"/>
          <a:stretch/>
        </p:blipFill>
        <p:spPr>
          <a:xfrm>
            <a:off x="3467100" y="4245037"/>
            <a:ext cx="3971266" cy="1971808"/>
          </a:xfrm>
          <a:prstGeom prst="rect">
            <a:avLst/>
          </a:prstGeom>
        </p:spPr>
      </p:pic>
      <p:pic>
        <p:nvPicPr>
          <p:cNvPr id="6" name="Picture 5" descr="A group of popsicles with text&#10;&#10;Description automatically generated with low confidence">
            <a:extLst>
              <a:ext uri="{FF2B5EF4-FFF2-40B4-BE49-F238E27FC236}">
                <a16:creationId xmlns:a16="http://schemas.microsoft.com/office/drawing/2014/main" id="{FF50BF19-8F07-DF37-5F98-093CFDADFC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87786">
            <a:off x="7963208" y="716194"/>
            <a:ext cx="3860460" cy="5406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1327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E1750109-3B91-4506-B997-0CD8E35A14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F55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72D8D1B-59F6-4FF3-8547-9BBB6129F2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480060"/>
            <a:ext cx="3442553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FC8C21F-9484-4A71-ABFA-6C10682FA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3603670"/>
            <a:ext cx="3442553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C444748-5A8D-4B53-89FE-42B455DFA2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5618" y="487090"/>
            <a:ext cx="3588171" cy="589788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text, computer, screenshot, person&#10;&#10;Description automatically generated">
            <a:extLst>
              <a:ext uri="{FF2B5EF4-FFF2-40B4-BE49-F238E27FC236}">
                <a16:creationId xmlns:a16="http://schemas.microsoft.com/office/drawing/2014/main" id="{99140EBA-32A4-1709-0583-75CAE81960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3251" y="1946454"/>
            <a:ext cx="3252903" cy="4210877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14044C96-7CFD-44DB-A579-D77B0D37C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5524" y="487090"/>
            <a:ext cx="3588174" cy="589788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group of people in a grassy field&#10;&#10;Description automatically generated with low confidence">
            <a:extLst>
              <a:ext uri="{FF2B5EF4-FFF2-40B4-BE49-F238E27FC236}">
                <a16:creationId xmlns:a16="http://schemas.microsoft.com/office/drawing/2014/main" id="{F772DA8C-225C-8FF3-E93C-E4C1516353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0435" y="1293235"/>
            <a:ext cx="3278352" cy="4248233"/>
          </a:xfrm>
          <a:prstGeom prst="rect">
            <a:avLst/>
          </a:prstGeom>
        </p:spPr>
      </p:pic>
      <p:pic>
        <p:nvPicPr>
          <p:cNvPr id="14" name="Picture 13" descr="A picture containing text, font, screenshot, logo&#10;&#10;Description automatically generated">
            <a:extLst>
              <a:ext uri="{FF2B5EF4-FFF2-40B4-BE49-F238E27FC236}">
                <a16:creationId xmlns:a16="http://schemas.microsoft.com/office/drawing/2014/main" id="{F57D3307-66E0-B4B3-A7CE-167C8E4B47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420" y="556617"/>
            <a:ext cx="2689080" cy="2689080"/>
          </a:xfrm>
          <a:prstGeom prst="rect">
            <a:avLst/>
          </a:prstGeom>
        </p:spPr>
      </p:pic>
      <p:pic>
        <p:nvPicPr>
          <p:cNvPr id="16" name="Picture 15" descr="A picture containing text, font, screenshot, graphics&#10;&#10;Description automatically generated">
            <a:extLst>
              <a:ext uri="{FF2B5EF4-FFF2-40B4-BE49-F238E27FC236}">
                <a16:creationId xmlns:a16="http://schemas.microsoft.com/office/drawing/2014/main" id="{D160F5E0-17D6-10A9-BB5A-3FD9F9065F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1007" y="3674857"/>
            <a:ext cx="2681493" cy="2681493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995CD939-E08A-2F2C-3D67-F70F919F4080}"/>
              </a:ext>
            </a:extLst>
          </p:cNvPr>
          <p:cNvSpPr txBox="1">
            <a:spLocks/>
          </p:cNvSpPr>
          <p:nvPr/>
        </p:nvSpPr>
        <p:spPr>
          <a:xfrm>
            <a:off x="4497702" y="1223731"/>
            <a:ext cx="3145603" cy="49938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/>
              <a:t>Family Programs</a:t>
            </a:r>
          </a:p>
        </p:txBody>
      </p:sp>
    </p:spTree>
    <p:extLst>
      <p:ext uri="{BB962C8B-B14F-4D97-AF65-F5344CB8AC3E}">
        <p14:creationId xmlns:p14="http://schemas.microsoft.com/office/powerpoint/2010/main" val="13319884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446EB1-65EA-FAE5-0C4F-EA4FE2E4C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pic>
        <p:nvPicPr>
          <p:cNvPr id="6" name="Picture 5" descr="A picture containing text, coffee cup, menu, tableware&#10;&#10;Description automatically generated">
            <a:extLst>
              <a:ext uri="{FF2B5EF4-FFF2-40B4-BE49-F238E27FC236}">
                <a16:creationId xmlns:a16="http://schemas.microsoft.com/office/drawing/2014/main" id="{D753C9C2-1D7B-C576-5404-20F02C8C4A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78890">
            <a:off x="4015612" y="1463046"/>
            <a:ext cx="3871583" cy="5011759"/>
          </a:xfrm>
          <a:prstGeom prst="rect">
            <a:avLst/>
          </a:prstGeom>
        </p:spPr>
      </p:pic>
      <p:pic>
        <p:nvPicPr>
          <p:cNvPr id="8" name="Picture 7" descr="A picture containing text, screenshot, design, font&#10;&#10;Description automatically generated">
            <a:extLst>
              <a:ext uri="{FF2B5EF4-FFF2-40B4-BE49-F238E27FC236}">
                <a16:creationId xmlns:a16="http://schemas.microsoft.com/office/drawing/2014/main" id="{9250B2A4-5E5C-BA6B-E945-01C9EA5779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4025"/>
            <a:ext cx="3810000" cy="5888182"/>
          </a:xfrm>
          <a:prstGeom prst="rect">
            <a:avLst/>
          </a:prstGeom>
        </p:spPr>
      </p:pic>
      <p:pic>
        <p:nvPicPr>
          <p:cNvPr id="10" name="Picture 9" descr="A picture containing text, screenshot&#10;&#10;Description automatically generated">
            <a:extLst>
              <a:ext uri="{FF2B5EF4-FFF2-40B4-BE49-F238E27FC236}">
                <a16:creationId xmlns:a16="http://schemas.microsoft.com/office/drawing/2014/main" id="{10326909-D8D6-CA3B-3D1A-C161C193CC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2804" y="639701"/>
            <a:ext cx="4046599" cy="4046599"/>
          </a:xfrm>
          <a:prstGeom prst="rect">
            <a:avLst/>
          </a:prstGeom>
        </p:spPr>
      </p:pic>
      <p:pic>
        <p:nvPicPr>
          <p:cNvPr id="12" name="Picture 11" descr="A close up of a sign&#10;&#10;Description automatically generated with low confidence">
            <a:extLst>
              <a:ext uri="{FF2B5EF4-FFF2-40B4-BE49-F238E27FC236}">
                <a16:creationId xmlns:a16="http://schemas.microsoft.com/office/drawing/2014/main" id="{CD5F16AF-ACAC-94C8-250D-48A5EF1A37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50221" y="5872430"/>
            <a:ext cx="2843003" cy="437386"/>
          </a:xfrm>
          <a:prstGeom prst="rect">
            <a:avLst/>
          </a:prstGeom>
        </p:spPr>
      </p:pic>
      <p:pic>
        <p:nvPicPr>
          <p:cNvPr id="14" name="Picture 13" descr="A picture containing graphics, graphic design, clipart, font&#10;&#10;Description automatically generated">
            <a:extLst>
              <a:ext uri="{FF2B5EF4-FFF2-40B4-BE49-F238E27FC236}">
                <a16:creationId xmlns:a16="http://schemas.microsoft.com/office/drawing/2014/main" id="{CA7A0FF2-5E06-6694-0212-0DA0AEC916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92804" y="5700339"/>
            <a:ext cx="1079247" cy="64186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A078693-4D0D-7D19-AA3E-BF3821CBE74F}"/>
              </a:ext>
            </a:extLst>
          </p:cNvPr>
          <p:cNvSpPr txBox="1"/>
          <p:nvPr/>
        </p:nvSpPr>
        <p:spPr>
          <a:xfrm>
            <a:off x="8800071" y="5495315"/>
            <a:ext cx="35433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/>
              <a:t>Community Conversations with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46949117-691A-996F-0B36-FC37BCC3FA81}"/>
              </a:ext>
            </a:extLst>
          </p:cNvPr>
          <p:cNvSpPr txBox="1">
            <a:spLocks/>
          </p:cNvSpPr>
          <p:nvPr/>
        </p:nvSpPr>
        <p:spPr>
          <a:xfrm>
            <a:off x="3420297" y="140832"/>
            <a:ext cx="5080000" cy="49938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/>
              <a:t>Culturally Inclusive Programs</a:t>
            </a:r>
          </a:p>
        </p:txBody>
      </p:sp>
    </p:spTree>
    <p:extLst>
      <p:ext uri="{BB962C8B-B14F-4D97-AF65-F5344CB8AC3E}">
        <p14:creationId xmlns:p14="http://schemas.microsoft.com/office/powerpoint/2010/main" val="32231372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46949117-691A-996F-0B36-FC37BCC3FA81}"/>
              </a:ext>
            </a:extLst>
          </p:cNvPr>
          <p:cNvSpPr txBox="1">
            <a:spLocks/>
          </p:cNvSpPr>
          <p:nvPr/>
        </p:nvSpPr>
        <p:spPr>
          <a:xfrm>
            <a:off x="3420296" y="140832"/>
            <a:ext cx="6066603" cy="49938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/>
              <a:t>Health and Wellness Connections</a:t>
            </a:r>
          </a:p>
        </p:txBody>
      </p:sp>
      <p:pic>
        <p:nvPicPr>
          <p:cNvPr id="4" name="Picture 3" descr="A poster for a sports event&#10;&#10;Description automatically generated with low confidence">
            <a:extLst>
              <a:ext uri="{FF2B5EF4-FFF2-40B4-BE49-F238E27FC236}">
                <a16:creationId xmlns:a16="http://schemas.microsoft.com/office/drawing/2014/main" id="{BA0CA55B-7C19-A283-7A01-C72F826681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62831">
            <a:off x="4597320" y="1047823"/>
            <a:ext cx="3679999" cy="4762352"/>
          </a:xfrm>
          <a:prstGeom prst="rect">
            <a:avLst/>
          </a:prstGeom>
        </p:spPr>
      </p:pic>
      <p:pic>
        <p:nvPicPr>
          <p:cNvPr id="7" name="Picture 6" descr="A brochure of vegetables and fruits&#10;&#10;Description automatically generated with low confidence">
            <a:extLst>
              <a:ext uri="{FF2B5EF4-FFF2-40B4-BE49-F238E27FC236}">
                <a16:creationId xmlns:a16="http://schemas.microsoft.com/office/drawing/2014/main" id="{3CB64746-9864-99DF-FDAB-BCCE26EEFC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187" y="1121601"/>
            <a:ext cx="3939954" cy="5096180"/>
          </a:xfrm>
          <a:prstGeom prst="rect">
            <a:avLst/>
          </a:prstGeom>
        </p:spPr>
      </p:pic>
      <p:pic>
        <p:nvPicPr>
          <p:cNvPr id="11" name="Picture 10" descr="A picture containing text, fruit, food&#10;&#10;Description automatically generated">
            <a:extLst>
              <a:ext uri="{FF2B5EF4-FFF2-40B4-BE49-F238E27FC236}">
                <a16:creationId xmlns:a16="http://schemas.microsoft.com/office/drawing/2014/main" id="{DD109776-19C0-DBE5-6D66-69E0428671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51027" y="1263283"/>
            <a:ext cx="3540973" cy="4585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5070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45C6405-9D6C-48F5-9EFB-4CF1F3193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658" y="386949"/>
            <a:ext cx="10515600" cy="72548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Data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34AD80AE-1B1B-BC41-C32F-919FC1FFC7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3186990"/>
              </p:ext>
            </p:extLst>
          </p:nvPr>
        </p:nvGraphicFramePr>
        <p:xfrm>
          <a:off x="550736" y="1112707"/>
          <a:ext cx="5850064" cy="14163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3085">
                  <a:extLst>
                    <a:ext uri="{9D8B030D-6E8A-4147-A177-3AD203B41FA5}">
                      <a16:colId xmlns:a16="http://schemas.microsoft.com/office/drawing/2014/main" val="1668689017"/>
                    </a:ext>
                  </a:extLst>
                </a:gridCol>
                <a:gridCol w="1276979">
                  <a:extLst>
                    <a:ext uri="{9D8B030D-6E8A-4147-A177-3AD203B41FA5}">
                      <a16:colId xmlns:a16="http://schemas.microsoft.com/office/drawing/2014/main" val="2676657603"/>
                    </a:ext>
                  </a:extLst>
                </a:gridCol>
              </a:tblGrid>
              <a:tr h="388112">
                <a:tc gridSpan="2">
                  <a:txBody>
                    <a:bodyPr/>
                    <a:lstStyle/>
                    <a:p>
                      <a:r>
                        <a:rPr lang="en-US"/>
                        <a:t>Engagement  </a:t>
                      </a:r>
                    </a:p>
                    <a:p>
                      <a:r>
                        <a:rPr lang="en-US"/>
                        <a:t>Count of adults and children engaging with FRCs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8534821"/>
                  </a:ext>
                </a:extLst>
              </a:tr>
              <a:tr h="388112">
                <a:tc>
                  <a:txBody>
                    <a:bodyPr/>
                    <a:lstStyle/>
                    <a:p>
                      <a:r>
                        <a:rPr lang="en-US"/>
                        <a:t>August 2021-May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3,882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1425586"/>
                  </a:ext>
                </a:extLst>
              </a:tr>
              <a:tr h="388112">
                <a:tc>
                  <a:txBody>
                    <a:bodyPr/>
                    <a:lstStyle/>
                    <a:p>
                      <a:r>
                        <a:rPr lang="en-US"/>
                        <a:t>January-May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1,336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099704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75116D8-9025-47A9-E779-4B154F1663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8503166"/>
              </p:ext>
            </p:extLst>
          </p:nvPr>
        </p:nvGraphicFramePr>
        <p:xfrm>
          <a:off x="574658" y="3218519"/>
          <a:ext cx="5826142" cy="16906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78791">
                  <a:extLst>
                    <a:ext uri="{9D8B030D-6E8A-4147-A177-3AD203B41FA5}">
                      <a16:colId xmlns:a16="http://schemas.microsoft.com/office/drawing/2014/main" val="1668689017"/>
                    </a:ext>
                  </a:extLst>
                </a:gridCol>
                <a:gridCol w="1147351">
                  <a:extLst>
                    <a:ext uri="{9D8B030D-6E8A-4147-A177-3AD203B41FA5}">
                      <a16:colId xmlns:a16="http://schemas.microsoft.com/office/drawing/2014/main" val="2676657603"/>
                    </a:ext>
                  </a:extLst>
                </a:gridCol>
              </a:tblGrid>
              <a:tr h="388112">
                <a:tc gridSpan="2">
                  <a:txBody>
                    <a:bodyPr/>
                    <a:lstStyle/>
                    <a:p>
                      <a:r>
                        <a:rPr lang="en-US"/>
                        <a:t>Service Navigation</a:t>
                      </a:r>
                    </a:p>
                    <a:p>
                      <a:r>
                        <a:rPr lang="en-US"/>
                        <a:t>Count of individuals receiving service navigation support *Duplicative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8534821"/>
                  </a:ext>
                </a:extLst>
              </a:tr>
              <a:tr h="388112">
                <a:tc>
                  <a:txBody>
                    <a:bodyPr/>
                    <a:lstStyle/>
                    <a:p>
                      <a:r>
                        <a:rPr lang="en-US"/>
                        <a:t>August 2021-May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1017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1425586"/>
                  </a:ext>
                </a:extLst>
              </a:tr>
              <a:tr h="388112">
                <a:tc>
                  <a:txBody>
                    <a:bodyPr/>
                    <a:lstStyle/>
                    <a:p>
                      <a:r>
                        <a:rPr lang="en-US"/>
                        <a:t>January-May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352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099704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2638B86-D8EA-C0CB-256E-EA0E90E39E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6061222"/>
              </p:ext>
            </p:extLst>
          </p:nvPr>
        </p:nvGraphicFramePr>
        <p:xfrm>
          <a:off x="6956149" y="1112437"/>
          <a:ext cx="4530782" cy="48505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2812">
                  <a:extLst>
                    <a:ext uri="{9D8B030D-6E8A-4147-A177-3AD203B41FA5}">
                      <a16:colId xmlns:a16="http://schemas.microsoft.com/office/drawing/2014/main" val="1668689017"/>
                    </a:ext>
                  </a:extLst>
                </a:gridCol>
                <a:gridCol w="927970">
                  <a:extLst>
                    <a:ext uri="{9D8B030D-6E8A-4147-A177-3AD203B41FA5}">
                      <a16:colId xmlns:a16="http://schemas.microsoft.com/office/drawing/2014/main" val="2676657603"/>
                    </a:ext>
                  </a:extLst>
                </a:gridCol>
              </a:tblGrid>
              <a:tr h="1010512">
                <a:tc gridSpan="2">
                  <a:txBody>
                    <a:bodyPr/>
                    <a:lstStyle/>
                    <a:p>
                      <a:r>
                        <a:rPr lang="en-US"/>
                        <a:t>Demographic Information for individuals receiving services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8534821"/>
                  </a:ext>
                </a:extLst>
              </a:tr>
              <a:tr h="572137">
                <a:tc gridSpan="2">
                  <a:txBody>
                    <a:bodyPr/>
                    <a:lstStyle/>
                    <a:p>
                      <a:r>
                        <a:rPr lang="en-US" b="1"/>
                        <a:t>August 2021-May 2023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1425586"/>
                  </a:ext>
                </a:extLst>
              </a:tr>
              <a:tr h="584351">
                <a:tc>
                  <a:txBody>
                    <a:bodyPr/>
                    <a:lstStyle/>
                    <a:p>
                      <a:r>
                        <a:rPr lang="en-US"/>
                        <a:t>African American/Black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20%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099704"/>
                  </a:ext>
                </a:extLst>
              </a:tr>
              <a:tr h="584351">
                <a:tc>
                  <a:txBody>
                    <a:bodyPr/>
                    <a:lstStyle/>
                    <a:p>
                      <a:r>
                        <a:rPr lang="en-US"/>
                        <a:t>American Indian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9427014"/>
                  </a:ext>
                </a:extLst>
              </a:tr>
              <a:tr h="514012">
                <a:tc>
                  <a:txBody>
                    <a:bodyPr/>
                    <a:lstStyle/>
                    <a:p>
                      <a:r>
                        <a:rPr lang="en-US"/>
                        <a:t>Asian/Pacific Islander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2946252"/>
                  </a:ext>
                </a:extLst>
              </a:tr>
              <a:tr h="616684">
                <a:tc>
                  <a:txBody>
                    <a:bodyPr/>
                    <a:lstStyle/>
                    <a:p>
                      <a:r>
                        <a:rPr lang="en-US"/>
                        <a:t>White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36%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9483627"/>
                  </a:ext>
                </a:extLst>
              </a:tr>
              <a:tr h="454462">
                <a:tc>
                  <a:txBody>
                    <a:bodyPr/>
                    <a:lstStyle/>
                    <a:p>
                      <a:r>
                        <a:rPr lang="en-US"/>
                        <a:t>Self/Other/No Response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36%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8286654"/>
                  </a:ext>
                </a:extLst>
              </a:tr>
              <a:tr h="514013">
                <a:tc>
                  <a:txBody>
                    <a:bodyPr/>
                    <a:lstStyle/>
                    <a:p>
                      <a:r>
                        <a:rPr lang="en-US"/>
                        <a:t>Hispanic, any race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32%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65854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397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79954-9339-118E-8043-7158EF8A4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7592" y="912349"/>
            <a:ext cx="10515600" cy="1325563"/>
          </a:xfrm>
        </p:spPr>
        <p:txBody>
          <a:bodyPr/>
          <a:lstStyle/>
          <a:p>
            <a:r>
              <a:rPr lang="en-US"/>
              <a:t>Key Highlights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5F8800-0FB9-4400-F887-F2B9096D3437}"/>
              </a:ext>
            </a:extLst>
          </p:cNvPr>
          <p:cNvSpPr txBox="1"/>
          <p:nvPr/>
        </p:nvSpPr>
        <p:spPr>
          <a:xfrm>
            <a:off x="1467592" y="2499090"/>
            <a:ext cx="894397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/>
              <a:t>Incredibly appreciative of our partners. Government can not do this work alone.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/>
              <a:t>Proud of our service array and our work to meet the needs of the community.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/>
              <a:t>Statistics reflecting the diversity of our participants shows trust being built through Family Resource Centers partnerships and programs.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7404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5F329689-9BAF-4AE6-BA67-6C34B1AEE85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/>
          <a:stretch/>
        </p:blipFill>
        <p:spPr>
          <a:xfrm>
            <a:off x="1855087" y="0"/>
            <a:ext cx="9144000" cy="6858000"/>
          </a:xfr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0290983-287B-C2E6-906F-77C5BEBDEC4A}"/>
              </a:ext>
            </a:extLst>
          </p:cNvPr>
          <p:cNvSpPr/>
          <p:nvPr/>
        </p:nvSpPr>
        <p:spPr>
          <a:xfrm>
            <a:off x="3001345" y="212765"/>
            <a:ext cx="7726326" cy="3948223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FE1CEAEF-A1EC-4CA7-BEC1-407418518A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9366740" flipV="1">
            <a:off x="1012416" y="8363"/>
            <a:ext cx="6816262" cy="6816262"/>
          </a:xfrm>
          <a:prstGeom prst="arc">
            <a:avLst>
              <a:gd name="adj1" fmla="val 16200000"/>
              <a:gd name="adj2" fmla="val 20401595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FD37EC2-A256-4365-B98A-9FC89FE7E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727671" y="5959439"/>
            <a:ext cx="873032" cy="78996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5D30E0-C04A-5CF8-1705-131E2E24BF9C}"/>
              </a:ext>
            </a:extLst>
          </p:cNvPr>
          <p:cNvSpPr txBox="1"/>
          <p:nvPr/>
        </p:nvSpPr>
        <p:spPr>
          <a:xfrm>
            <a:off x="3669522" y="740326"/>
            <a:ext cx="6389971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/>
              <a:t>Thank you FISH and community partners!</a:t>
            </a:r>
          </a:p>
          <a:p>
            <a:endParaRPr lang="en-US" sz="1800"/>
          </a:p>
          <a:p>
            <a:r>
              <a:rPr lang="en-US" sz="1800"/>
              <a:t>FISH has been instrumental in helping to meet the needs of Family Resource Center families including:</a:t>
            </a:r>
          </a:p>
          <a:p>
            <a:endParaRPr lang="en-US" sz="1800"/>
          </a:p>
          <a:p>
            <a:r>
              <a:rPr lang="en-US" sz="1800"/>
              <a:t>	-Rental assistance</a:t>
            </a:r>
          </a:p>
          <a:p>
            <a:r>
              <a:rPr lang="en-US" sz="1800"/>
              <a:t>	-Car repairs</a:t>
            </a:r>
          </a:p>
          <a:p>
            <a:r>
              <a:rPr lang="en-US" sz="1800"/>
              <a:t>	-New clothes for a fresh start</a:t>
            </a:r>
          </a:p>
          <a:p>
            <a:r>
              <a:rPr lang="en-US" sz="1800"/>
              <a:t>	-Appliance repairs</a:t>
            </a:r>
          </a:p>
          <a:p>
            <a:r>
              <a:rPr lang="en-US" sz="1800"/>
              <a:t>	-Comfy living room furniture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132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38FCB-E6B5-4FF3-4014-90B42CBDA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412" y="279786"/>
            <a:ext cx="3416213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Foundations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101B5-3CB8-9643-9878-EDFB74F675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496" y="1537710"/>
            <a:ext cx="7837424" cy="625704"/>
          </a:xfrm>
        </p:spPr>
        <p:txBody>
          <a:bodyPr vert="horz" lIns="91440" tIns="45720" rIns="91440" bIns="45720" rtlCol="0">
            <a:normAutofit/>
          </a:bodyPr>
          <a:lstStyle/>
          <a:p>
            <a:pPr marL="342900" indent="-2286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/>
              <a:t>Strengthening Families 5 Protective Factors</a:t>
            </a:r>
          </a:p>
        </p:txBody>
      </p:sp>
      <p:pic>
        <p:nvPicPr>
          <p:cNvPr id="11" name="Google Shape;119;p3" descr="See the source image">
            <a:extLst>
              <a:ext uri="{FF2B5EF4-FFF2-40B4-BE49-F238E27FC236}">
                <a16:creationId xmlns:a16="http://schemas.microsoft.com/office/drawing/2014/main" id="{C25AB651-2CC6-5248-8FAA-A82E7229322C}"/>
              </a:ext>
            </a:extLst>
          </p:cNvPr>
          <p:cNvPicPr preferRelativeResize="0"/>
          <p:nvPr/>
        </p:nvPicPr>
        <p:blipFill rotWithShape="1">
          <a:blip r:embed="rId2"/>
          <a:stretch/>
        </p:blipFill>
        <p:spPr>
          <a:xfrm>
            <a:off x="9021395" y="4431834"/>
            <a:ext cx="2355462" cy="2297566"/>
          </a:xfrm>
          <a:custGeom>
            <a:avLst/>
            <a:gdLst/>
            <a:ahLst/>
            <a:cxnLst/>
            <a:rect l="l" t="t" r="r" b="b"/>
            <a:pathLst>
              <a:path w="3064284" h="3064284">
                <a:moveTo>
                  <a:pt x="166483" y="0"/>
                </a:moveTo>
                <a:lnTo>
                  <a:pt x="2897801" y="0"/>
                </a:lnTo>
                <a:cubicBezTo>
                  <a:pt x="2989747" y="0"/>
                  <a:pt x="3064284" y="74537"/>
                  <a:pt x="3064284" y="166483"/>
                </a:cubicBezTo>
                <a:lnTo>
                  <a:pt x="3064284" y="2897801"/>
                </a:lnTo>
                <a:cubicBezTo>
                  <a:pt x="3064284" y="2989747"/>
                  <a:pt x="2989747" y="3064284"/>
                  <a:pt x="2897801" y="3064284"/>
                </a:cubicBezTo>
                <a:lnTo>
                  <a:pt x="166483" y="3064284"/>
                </a:lnTo>
                <a:cubicBezTo>
                  <a:pt x="74537" y="3064284"/>
                  <a:pt x="0" y="2989747"/>
                  <a:pt x="0" y="2897801"/>
                </a:cubicBezTo>
                <a:lnTo>
                  <a:pt x="0" y="166483"/>
                </a:lnTo>
                <a:cubicBezTo>
                  <a:pt x="0" y="74537"/>
                  <a:pt x="74537" y="0"/>
                  <a:pt x="166483" y="0"/>
                </a:cubicBezTo>
                <a:close/>
              </a:path>
            </a:pathLst>
          </a:custGeom>
          <a:noFill/>
        </p:spPr>
      </p:pic>
      <p:pic>
        <p:nvPicPr>
          <p:cNvPr id="9" name="Google Shape;118;p3" descr="See the source image">
            <a:extLst>
              <a:ext uri="{FF2B5EF4-FFF2-40B4-BE49-F238E27FC236}">
                <a16:creationId xmlns:a16="http://schemas.microsoft.com/office/drawing/2014/main" id="{9AD110F6-B161-C8C6-925D-B7F46C7C26BE}"/>
              </a:ext>
            </a:extLst>
          </p:cNvPr>
          <p:cNvPicPr preferRelativeResize="0"/>
          <p:nvPr/>
        </p:nvPicPr>
        <p:blipFill rotWithShape="1">
          <a:blip r:embed="rId3"/>
          <a:stretch/>
        </p:blipFill>
        <p:spPr>
          <a:xfrm>
            <a:off x="7384138" y="100051"/>
            <a:ext cx="4144295" cy="3603457"/>
          </a:xfrm>
          <a:custGeom>
            <a:avLst/>
            <a:gdLst/>
            <a:ahLst/>
            <a:cxnLst/>
            <a:rect l="l" t="t" r="r" b="b"/>
            <a:pathLst>
              <a:path w="1999274" h="2247255">
                <a:moveTo>
                  <a:pt x="108501" y="0"/>
                </a:moveTo>
                <a:lnTo>
                  <a:pt x="1890773" y="0"/>
                </a:lnTo>
                <a:cubicBezTo>
                  <a:pt x="1950696" y="0"/>
                  <a:pt x="1999274" y="48578"/>
                  <a:pt x="1999274" y="108501"/>
                </a:cubicBezTo>
                <a:lnTo>
                  <a:pt x="1999274" y="2138754"/>
                </a:lnTo>
                <a:cubicBezTo>
                  <a:pt x="1999274" y="2198677"/>
                  <a:pt x="1950696" y="2247255"/>
                  <a:pt x="1890773" y="2247255"/>
                </a:cubicBezTo>
                <a:lnTo>
                  <a:pt x="108501" y="2247255"/>
                </a:lnTo>
                <a:cubicBezTo>
                  <a:pt x="48578" y="2247255"/>
                  <a:pt x="0" y="2198677"/>
                  <a:pt x="0" y="2138754"/>
                </a:cubicBezTo>
                <a:lnTo>
                  <a:pt x="0" y="108501"/>
                </a:lnTo>
                <a:cubicBezTo>
                  <a:pt x="0" y="48578"/>
                  <a:pt x="48578" y="0"/>
                  <a:pt x="108501" y="0"/>
                </a:cubicBezTo>
                <a:close/>
              </a:path>
            </a:pathLst>
          </a:custGeom>
          <a:noFill/>
        </p:spPr>
      </p:pic>
      <p:pic>
        <p:nvPicPr>
          <p:cNvPr id="14" name="Google Shape;117;p3">
            <a:extLst>
              <a:ext uri="{FF2B5EF4-FFF2-40B4-BE49-F238E27FC236}">
                <a16:creationId xmlns:a16="http://schemas.microsoft.com/office/drawing/2014/main" id="{6A13B637-B295-1CBA-E45B-F4E4F30ACB18}"/>
              </a:ext>
            </a:extLst>
          </p:cNvPr>
          <p:cNvPicPr preferRelativeResize="0"/>
          <p:nvPr/>
        </p:nvPicPr>
        <p:blipFill rotWithShape="1">
          <a:blip r:embed="rId4"/>
          <a:stretch/>
        </p:blipFill>
        <p:spPr>
          <a:xfrm>
            <a:off x="816413" y="2674014"/>
            <a:ext cx="6689769" cy="2646276"/>
          </a:xfrm>
          <a:custGeom>
            <a:avLst/>
            <a:gdLst/>
            <a:ahLst/>
            <a:cxnLst/>
            <a:rect l="l" t="t" r="r" b="b"/>
            <a:pathLst>
              <a:path w="3064284" h="3064284">
                <a:moveTo>
                  <a:pt x="166483" y="0"/>
                </a:moveTo>
                <a:lnTo>
                  <a:pt x="2897801" y="0"/>
                </a:lnTo>
                <a:cubicBezTo>
                  <a:pt x="2989747" y="0"/>
                  <a:pt x="3064284" y="74537"/>
                  <a:pt x="3064284" y="166483"/>
                </a:cubicBezTo>
                <a:lnTo>
                  <a:pt x="3064284" y="2897801"/>
                </a:lnTo>
                <a:cubicBezTo>
                  <a:pt x="3064284" y="2989747"/>
                  <a:pt x="2989747" y="3064284"/>
                  <a:pt x="2897801" y="3064284"/>
                </a:cubicBezTo>
                <a:lnTo>
                  <a:pt x="166483" y="3064284"/>
                </a:lnTo>
                <a:cubicBezTo>
                  <a:pt x="74537" y="3064284"/>
                  <a:pt x="0" y="2989747"/>
                  <a:pt x="0" y="2897801"/>
                </a:cubicBezTo>
                <a:lnTo>
                  <a:pt x="0" y="166483"/>
                </a:lnTo>
                <a:cubicBezTo>
                  <a:pt x="0" y="74537"/>
                  <a:pt x="74537" y="0"/>
                  <a:pt x="166483" y="0"/>
                </a:cubicBezTo>
                <a:close/>
              </a:path>
            </a:pathLst>
          </a:custGeom>
          <a:solidFill>
            <a:schemeClr val="accent1"/>
          </a:solidFill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10050DB-D812-F385-1689-2DFB72BE9D2B}"/>
              </a:ext>
            </a:extLst>
          </p:cNvPr>
          <p:cNvSpPr txBox="1"/>
          <p:nvPr/>
        </p:nvSpPr>
        <p:spPr>
          <a:xfrm>
            <a:off x="539496" y="2206348"/>
            <a:ext cx="6096000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2286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/>
              <a:t>Two-Generation Continuum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EB28B0-5B53-5A6E-E9EB-01B95745A7F3}"/>
              </a:ext>
            </a:extLst>
          </p:cNvPr>
          <p:cNvSpPr txBox="1"/>
          <p:nvPr/>
        </p:nvSpPr>
        <p:spPr>
          <a:xfrm>
            <a:off x="2414563" y="5243602"/>
            <a:ext cx="7567637" cy="6740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2286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/>
          </a:p>
          <a:p>
            <a:pPr marL="342900" indent="-2286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/>
              <a:t>Diversity, Equity, Inclusion and Belonging</a:t>
            </a:r>
          </a:p>
        </p:txBody>
      </p:sp>
    </p:spTree>
    <p:extLst>
      <p:ext uri="{BB962C8B-B14F-4D97-AF65-F5344CB8AC3E}">
        <p14:creationId xmlns:p14="http://schemas.microsoft.com/office/powerpoint/2010/main" val="7043531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680B5-BC12-09C9-74C8-145159186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4842" y="2133600"/>
            <a:ext cx="3347212" cy="2065020"/>
          </a:xfrm>
        </p:spPr>
        <p:txBody>
          <a:bodyPr>
            <a:normAutofit/>
          </a:bodyPr>
          <a:lstStyle/>
          <a:p>
            <a:r>
              <a:rPr lang="en-US" sz="4800"/>
              <a:t>Thank you!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F6D83B-7673-DFF6-B3A8-A82FE6DEF3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2176" y="3268980"/>
            <a:ext cx="5056124" cy="2414524"/>
          </a:xfrm>
        </p:spPr>
        <p:txBody>
          <a:bodyPr/>
          <a:lstStyle/>
          <a:p>
            <a:r>
              <a:rPr lang="en-US" sz="2800" b="1" u="sng"/>
              <a:t>For more information</a:t>
            </a:r>
          </a:p>
          <a:p>
            <a:endParaRPr lang="en-US" sz="2800" b="1"/>
          </a:p>
          <a:p>
            <a:r>
              <a:rPr lang="en-US" b="1"/>
              <a:t>Visit: </a:t>
            </a:r>
            <a:r>
              <a:rPr lang="en-US">
                <a:hlinkClick r:id="rId2"/>
              </a:rPr>
              <a:t>www.scottcountymn.gov/frc</a:t>
            </a:r>
            <a:endParaRPr lang="en-US"/>
          </a:p>
          <a:p>
            <a:r>
              <a:rPr lang="en-US" b="1"/>
              <a:t>Email: </a:t>
            </a:r>
            <a:r>
              <a:rPr lang="en-US">
                <a:hlinkClick r:id="rId3"/>
              </a:rPr>
              <a:t>frcinfo@co.scott.mn.us</a:t>
            </a:r>
            <a:endParaRPr lang="en-US"/>
          </a:p>
          <a:p>
            <a:r>
              <a:rPr lang="en-US" b="1"/>
              <a:t>Call: </a:t>
            </a:r>
            <a:r>
              <a:rPr lang="en-US"/>
              <a:t>952-818-3795</a:t>
            </a: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1678EB46-9913-0C3F-15B7-C3F0B05530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5209" y="0"/>
            <a:ext cx="3990057" cy="3990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933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8FDD4-F2F5-6670-5039-2DE1CA693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17475"/>
            <a:ext cx="10515600" cy="1325563"/>
          </a:xfrm>
        </p:spPr>
        <p:txBody>
          <a:bodyPr/>
          <a:lstStyle/>
          <a:p>
            <a:pPr algn="ctr"/>
            <a:r>
              <a:rPr lang="en-US"/>
              <a:t>Five Protective Factors </a:t>
            </a:r>
          </a:p>
        </p:txBody>
      </p:sp>
      <p:pic>
        <p:nvPicPr>
          <p:cNvPr id="20" name="Picture 20">
            <a:extLst>
              <a:ext uri="{FF2B5EF4-FFF2-40B4-BE49-F238E27FC236}">
                <a16:creationId xmlns:a16="http://schemas.microsoft.com/office/drawing/2014/main" id="{D4909504-6971-B39F-4853-82DD4C6777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8802" y="996326"/>
            <a:ext cx="8982748" cy="5220984"/>
          </a:xfrm>
        </p:spPr>
      </p:pic>
    </p:spTree>
    <p:extLst>
      <p:ext uri="{BB962C8B-B14F-4D97-AF65-F5344CB8AC3E}">
        <p14:creationId xmlns:p14="http://schemas.microsoft.com/office/powerpoint/2010/main" val="800758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23DA7759-3209-4FE2-96D1-4EEDD81E9E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94433" y="2"/>
            <a:ext cx="849328" cy="357668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41460DAD-8769-4C9F-9C8C-BB0443909D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23536" y="5717905"/>
            <a:ext cx="1771609" cy="1140095"/>
          </a:xfrm>
          <a:custGeom>
            <a:avLst/>
            <a:gdLst/>
            <a:ahLst/>
            <a:cxnLst/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E92FEB64-6EEA-4759-B4A4-BD2C1E66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7393" y="847600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E7F5BF-2852-764A-6370-BE7D90BC5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278" y="1233241"/>
            <a:ext cx="3240506" cy="40646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100">
                <a:solidFill>
                  <a:srgbClr val="FFFFFF"/>
                </a:solidFill>
              </a:rPr>
              <a:t>How do we build these protective factors in</a:t>
            </a:r>
            <a:br>
              <a:rPr lang="en-US" sz="4100">
                <a:solidFill>
                  <a:srgbClr val="FFFFFF"/>
                </a:solidFill>
              </a:rPr>
            </a:br>
            <a:r>
              <a:rPr lang="en-US" sz="4100">
                <a:solidFill>
                  <a:srgbClr val="FFFFFF"/>
                </a:solidFill>
              </a:rPr>
              <a:t>Scott County?</a:t>
            </a:r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DB31C7-4C52-FABB-FF28-76C8E960AA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820880"/>
            <a:ext cx="5243003" cy="5407214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/>
              <a:t>How to support families in times of stability and times of crisis </a:t>
            </a:r>
          </a:p>
          <a:p>
            <a:r>
              <a:rPr lang="en-US"/>
              <a:t>How to build partnerships in all sectors of the community </a:t>
            </a:r>
          </a:p>
          <a:p>
            <a:r>
              <a:rPr lang="en-US"/>
              <a:t>How to demonstrate a shared goal of healthy children, healthy families, healthy homes, and healthy communities</a:t>
            </a:r>
          </a:p>
          <a:p>
            <a:r>
              <a:rPr lang="en-US"/>
              <a:t>How do we respond to gaps &amp; barriers identified by the community? </a:t>
            </a: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0505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7529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screenshot, poster, font&#10;&#10;Description automatically generated">
            <a:extLst>
              <a:ext uri="{FF2B5EF4-FFF2-40B4-BE49-F238E27FC236}">
                <a16:creationId xmlns:a16="http://schemas.microsoft.com/office/drawing/2014/main" id="{0D6A9938-2A61-383A-E0E1-EA90A5D055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0688" y="756788"/>
            <a:ext cx="4189301" cy="5608741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04A02457-CF19-8894-2BC3-BE61F83F7F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7105" y="241313"/>
            <a:ext cx="2862533" cy="173379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D5BB30B-FA38-ED0E-9EB3-7B18AE798357}"/>
              </a:ext>
            </a:extLst>
          </p:cNvPr>
          <p:cNvSpPr txBox="1"/>
          <p:nvPr/>
        </p:nvSpPr>
        <p:spPr>
          <a:xfrm>
            <a:off x="511834" y="2155521"/>
            <a:ext cx="5584166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b="1">
                <a:ea typeface="+mn-lt"/>
                <a:cs typeface="+mn-lt"/>
              </a:rPr>
              <a:t>The Parent Advisory Committee + </a:t>
            </a:r>
            <a:endParaRPr lang="en-US" sz="2400"/>
          </a:p>
          <a:p>
            <a:pPr algn="ctr"/>
            <a:r>
              <a:rPr lang="en-US" sz="2400" b="1">
                <a:ea typeface="+mn-lt"/>
                <a:cs typeface="+mn-lt"/>
              </a:rPr>
              <a:t>Community Feedback Loops </a:t>
            </a:r>
            <a:endParaRPr lang="en-US" sz="2400" b="1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B11321B4-C7D2-FEED-8DA4-24485E0EB3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1279" y="3368892"/>
            <a:ext cx="6308783" cy="3247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503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8FDD4-F2F5-6670-5039-2DE1CA693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Family Resource Center Partners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839497-7091-E781-624D-0CDCD3A60A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County Partners (10)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53CA89-67F4-E4E7-A536-BCA32992D10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/>
              <a:t>Scott County Child Support</a:t>
            </a:r>
          </a:p>
          <a:p>
            <a:r>
              <a:rPr lang="en-US"/>
              <a:t>Scott County Children Services </a:t>
            </a:r>
          </a:p>
          <a:p>
            <a:r>
              <a:rPr lang="en-US"/>
              <a:t>Scott County Courts</a:t>
            </a:r>
          </a:p>
          <a:p>
            <a:r>
              <a:rPr lang="en-US"/>
              <a:t>Scott County Economic Assistance</a:t>
            </a:r>
          </a:p>
          <a:p>
            <a:r>
              <a:rPr lang="en-US"/>
              <a:t>Scott County Housing</a:t>
            </a:r>
          </a:p>
          <a:p>
            <a:r>
              <a:rPr lang="en-US"/>
              <a:t>Scott County Law Library</a:t>
            </a:r>
          </a:p>
          <a:p>
            <a:r>
              <a:rPr lang="en-US"/>
              <a:t>Scott County Library</a:t>
            </a:r>
          </a:p>
          <a:p>
            <a:r>
              <a:rPr lang="en-US"/>
              <a:t>Scott County Mental Health Center</a:t>
            </a:r>
          </a:p>
          <a:p>
            <a:r>
              <a:rPr lang="en-US"/>
              <a:t>Scott County Public Health</a:t>
            </a:r>
          </a:p>
          <a:p>
            <a:r>
              <a:rPr lang="en-US"/>
              <a:t>Scott County/Three Rivers Parks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E1F5A5-4BB4-570A-0524-87FF4ADD76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53128" y="1681163"/>
            <a:ext cx="4025854" cy="823912"/>
          </a:xfrm>
        </p:spPr>
        <p:txBody>
          <a:bodyPr/>
          <a:lstStyle/>
          <a:p>
            <a:r>
              <a:rPr lang="en-US"/>
              <a:t>Community Partners (23)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DC0A12-22A9-DD2D-8223-ED708E095622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/>
              <a:t>Advocates for Thriving Communities</a:t>
            </a:r>
          </a:p>
          <a:p>
            <a:r>
              <a:rPr lang="en-US"/>
              <a:t>CAP Agency</a:t>
            </a:r>
          </a:p>
          <a:p>
            <a:r>
              <a:rPr lang="en-US"/>
              <a:t>Community Resource Center</a:t>
            </a:r>
          </a:p>
          <a:p>
            <a:r>
              <a:rPr lang="en-US"/>
              <a:t>Damascus Way</a:t>
            </a:r>
          </a:p>
          <a:p>
            <a:r>
              <a:rPr lang="en-US"/>
              <a:t>Forgotten Initiative</a:t>
            </a:r>
          </a:p>
          <a:p>
            <a:r>
              <a:rPr lang="en-US"/>
              <a:t>FISH</a:t>
            </a:r>
          </a:p>
          <a:p>
            <a:r>
              <a:rPr lang="en-US" err="1"/>
              <a:t>Isuroon</a:t>
            </a:r>
            <a:endParaRPr lang="en-US"/>
          </a:p>
          <a:p>
            <a:r>
              <a:rPr lang="en-US"/>
              <a:t>Jordan Area Food Shelf</a:t>
            </a:r>
          </a:p>
          <a:p>
            <a:r>
              <a:rPr lang="en-US"/>
              <a:t>Jordan Community Education and Recreation Center</a:t>
            </a:r>
          </a:p>
          <a:p>
            <a:r>
              <a:rPr lang="en-US"/>
              <a:t>Local City Governments</a:t>
            </a:r>
          </a:p>
          <a:p>
            <a:r>
              <a:rPr lang="en-US"/>
              <a:t>Local School Districts</a:t>
            </a:r>
          </a:p>
          <a:p>
            <a:r>
              <a:rPr lang="en-US"/>
              <a:t>Mi C.A.S.A.</a:t>
            </a:r>
          </a:p>
          <a:p>
            <a:endParaRPr lang="en-U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9E3D1A53-9466-8A7A-12FE-2AB3C61405BA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/>
              <a:t>Minnesota Prevention and Recovery Alliance</a:t>
            </a:r>
          </a:p>
          <a:p>
            <a:r>
              <a:rPr lang="en-US"/>
              <a:t>NAMI MN</a:t>
            </a:r>
          </a:p>
          <a:p>
            <a:r>
              <a:rPr lang="en-US"/>
              <a:t>Parent Advisory Committee</a:t>
            </a:r>
          </a:p>
          <a:p>
            <a:r>
              <a:rPr lang="en-US"/>
              <a:t>Savage Library</a:t>
            </a:r>
          </a:p>
          <a:p>
            <a:r>
              <a:rPr lang="en-US"/>
              <a:t>Scott County, Together WE CAN</a:t>
            </a:r>
          </a:p>
          <a:p>
            <a:r>
              <a:rPr lang="en-US"/>
              <a:t>Shakopee Community Assistance</a:t>
            </a:r>
          </a:p>
          <a:p>
            <a:r>
              <a:rPr lang="en-US"/>
              <a:t>Southern Valley Alliance</a:t>
            </a:r>
          </a:p>
          <a:p>
            <a:r>
              <a:rPr lang="en-US"/>
              <a:t>St. David's</a:t>
            </a:r>
          </a:p>
          <a:p>
            <a:r>
              <a:rPr lang="en-US"/>
              <a:t>St. Francis/Allina</a:t>
            </a:r>
          </a:p>
          <a:p>
            <a:r>
              <a:rPr lang="en-US"/>
              <a:t>The </a:t>
            </a:r>
            <a:r>
              <a:rPr lang="en-US" err="1"/>
              <a:t>Katallaso</a:t>
            </a:r>
            <a:r>
              <a:rPr lang="en-US"/>
              <a:t> Group</a:t>
            </a:r>
          </a:p>
          <a:p>
            <a:r>
              <a:rPr lang="en-US"/>
              <a:t>University of Minnesota Extension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2503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8C5DFD-2CE0-6737-23C2-BE3DCDD53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3230" y="538113"/>
            <a:ext cx="5654629" cy="1325563"/>
          </a:xfrm>
        </p:spPr>
        <p:txBody>
          <a:bodyPr/>
          <a:lstStyle/>
          <a:p>
            <a:r>
              <a:rPr lang="en-US"/>
              <a:t>Sites and Schedules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276A68-A892-D65B-A804-3DAA8F2DA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89DFA7-E17D-66E2-9EAC-6F2C64476D60}"/>
              </a:ext>
            </a:extLst>
          </p:cNvPr>
          <p:cNvSpPr txBox="1"/>
          <p:nvPr/>
        </p:nvSpPr>
        <p:spPr>
          <a:xfrm>
            <a:off x="2763230" y="1654964"/>
            <a:ext cx="7315200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1" i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Family Resource Center (1615 Weston Court, Shakopee)</a:t>
            </a:r>
            <a:endParaRPr lang="en-US" b="0" i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  <a:p>
            <a:pPr algn="l"/>
            <a:r>
              <a:rPr lang="en-US" b="0" i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Mondays </a:t>
            </a:r>
            <a:r>
              <a:rPr lang="en-US">
                <a:solidFill>
                  <a:srgbClr val="333333"/>
                </a:solidFill>
                <a:latin typeface="Open Sans" panose="020B0606030504020204" pitchFamily="34" charset="0"/>
              </a:rPr>
              <a:t>1</a:t>
            </a:r>
            <a:r>
              <a:rPr lang="en-US" b="0" i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-6pm</a:t>
            </a:r>
          </a:p>
          <a:p>
            <a:pPr algn="l"/>
            <a:r>
              <a:rPr lang="en-US" b="0" i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Tuesdays 9am-4:30pm</a:t>
            </a:r>
          </a:p>
          <a:p>
            <a:pPr algn="l"/>
            <a:r>
              <a:rPr lang="en-US" b="0" i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Wednesdays </a:t>
            </a:r>
            <a:r>
              <a:rPr lang="en-US">
                <a:solidFill>
                  <a:srgbClr val="333333"/>
                </a:solidFill>
                <a:latin typeface="Open Sans" panose="020B0606030504020204" pitchFamily="34" charset="0"/>
              </a:rPr>
              <a:t>1</a:t>
            </a:r>
            <a:r>
              <a:rPr lang="en-US" b="0" i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-6pm</a:t>
            </a:r>
          </a:p>
          <a:p>
            <a:pPr algn="l"/>
            <a:r>
              <a:rPr lang="en-US" b="0" i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Thursdays 9am-4:30pm</a:t>
            </a:r>
          </a:p>
          <a:p>
            <a:pPr algn="l"/>
            <a:r>
              <a:rPr lang="en-US" b="0" i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Fridays 9am-1pm</a:t>
            </a:r>
            <a:br>
              <a:rPr lang="en-US" b="0" i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</a:br>
            <a:endParaRPr lang="en-US" b="0" i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  <a:p>
            <a:pPr algn="l"/>
            <a:r>
              <a:rPr lang="en-US" b="1" i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Savage Library (13090 Alabama Ave S, Savage)</a:t>
            </a:r>
            <a:endParaRPr lang="en-US" b="0" i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  <a:p>
            <a:pPr algn="l"/>
            <a:r>
              <a:rPr lang="en-US" b="0" i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Thursdays 1:30-4:30pm</a:t>
            </a:r>
          </a:p>
          <a:p>
            <a:pPr algn="l"/>
            <a:endParaRPr lang="en-US" b="1" i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  <a:p>
            <a:pPr algn="l"/>
            <a:r>
              <a:rPr lang="en-US" b="1" i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Jordan Area Food Shelf (312 Water Street, Jordan)</a:t>
            </a:r>
            <a:endParaRPr lang="en-US" b="0" i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  <a:p>
            <a:pPr algn="l"/>
            <a:r>
              <a:rPr lang="en-US" b="0" i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1st Saturdays of the month from 9am-12pm</a:t>
            </a:r>
          </a:p>
          <a:p>
            <a:pPr algn="l"/>
            <a:endParaRPr lang="en-US">
              <a:solidFill>
                <a:srgbClr val="333333"/>
              </a:solidFill>
              <a:latin typeface="Open Sans" panose="020B0606030504020204" pitchFamily="34" charset="0"/>
            </a:endParaRPr>
          </a:p>
          <a:p>
            <a:pPr algn="l"/>
            <a:r>
              <a:rPr lang="en-US" i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*Additional outreach through the Jordan CERC, City of Belle Plaine, Scott County Library </a:t>
            </a:r>
            <a:r>
              <a:rPr lang="en-US" i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Readmobile</a:t>
            </a:r>
            <a:endParaRPr lang="en-US" i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73049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78E406-0FC2-E1D4-2CF1-D4408CFBF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pic>
        <p:nvPicPr>
          <p:cNvPr id="6" name="Picture 5" descr="A picture containing text, screenshot, font, menu&#10;&#10;Description automatically generated">
            <a:extLst>
              <a:ext uri="{FF2B5EF4-FFF2-40B4-BE49-F238E27FC236}">
                <a16:creationId xmlns:a16="http://schemas.microsoft.com/office/drawing/2014/main" id="{217D8FA0-D227-2B9D-F99C-4B0BBDF3BB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7165" y="0"/>
            <a:ext cx="88776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9119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A7BA06D-B3FF-4E91-8639-B4569AE3A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2B30C86D-5A07-48BC-9C9D-6F9A2DB1E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930EBA3-4D2E-42E8-B828-834555328D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E58B2195-5055-402F-A3E7-53FF0E498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25836" y="775849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28AA953-F4F9-4DC5-97C7-491F4AF937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97079" y="5607717"/>
            <a:ext cx="513442" cy="49951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AEBBE6FE-F7CC-A2A8-C46E-A793C38074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0351536"/>
              </p:ext>
            </p:extLst>
          </p:nvPr>
        </p:nvGraphicFramePr>
        <p:xfrm>
          <a:off x="581479" y="398211"/>
          <a:ext cx="10225065" cy="509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08355">
                  <a:extLst>
                    <a:ext uri="{9D8B030D-6E8A-4147-A177-3AD203B41FA5}">
                      <a16:colId xmlns:a16="http://schemas.microsoft.com/office/drawing/2014/main" val="3931629366"/>
                    </a:ext>
                  </a:extLst>
                </a:gridCol>
                <a:gridCol w="3408355">
                  <a:extLst>
                    <a:ext uri="{9D8B030D-6E8A-4147-A177-3AD203B41FA5}">
                      <a16:colId xmlns:a16="http://schemas.microsoft.com/office/drawing/2014/main" val="632580166"/>
                    </a:ext>
                  </a:extLst>
                </a:gridCol>
                <a:gridCol w="3408355">
                  <a:extLst>
                    <a:ext uri="{9D8B030D-6E8A-4147-A177-3AD203B41FA5}">
                      <a16:colId xmlns:a16="http://schemas.microsoft.com/office/drawing/2014/main" val="103689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Individualized Support</a:t>
                      </a:r>
                      <a:endParaRPr lang="en-US" sz="2000" kern="120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sz="200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Parenting Programs</a:t>
                      </a:r>
                      <a:endParaRPr lang="en-US" sz="2000" kern="120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sz="200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Family Programs</a:t>
                      </a:r>
                    </a:p>
                    <a:p>
                      <a:pPr algn="ctr"/>
                      <a:endParaRPr lang="en-US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05901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lvl="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Cultural Navigation </a:t>
                      </a:r>
                    </a:p>
                    <a:p>
                      <a:pPr marL="285750" lvl="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Economic Assistance Program Navigation</a:t>
                      </a:r>
                    </a:p>
                    <a:p>
                      <a:pPr marL="285750" lvl="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Housing Consultations</a:t>
                      </a:r>
                    </a:p>
                    <a:p>
                      <a:pPr marL="285750" lvl="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Child Support Consultations</a:t>
                      </a:r>
                    </a:p>
                    <a:p>
                      <a:pPr marL="285750" lvl="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Financial Counseling (University of Minnesota Extension)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Family Peer Mental Health Support (NAMI MN)</a:t>
                      </a:r>
                    </a:p>
                    <a:p>
                      <a:pPr marL="274320" lvl="0" indent="-285750"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Peer Recovery Support   (MN Prevention and Recovery Alliance)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274320" lvl="0" indent="-285750"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Parent Leadership Circles (</a:t>
                      </a:r>
                      <a:r>
                        <a:rPr lang="en-US" sz="1800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Katallasso</a:t>
                      </a:r>
                      <a:r>
                        <a:rPr lang="en-US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Group)</a:t>
                      </a:r>
                    </a:p>
                    <a:p>
                      <a:pPr marL="27432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Destiny Dads        (Damascus Way)</a:t>
                      </a:r>
                    </a:p>
                    <a:p>
                      <a:pPr marL="274320" lvl="0" indent="-285750"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Parenting Skills Classes (Scott County Mental Health Center)</a:t>
                      </a:r>
                    </a:p>
                    <a:p>
                      <a:pPr marL="27432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Culturally Specific Parenting Circles (Together WE CAN and partners)</a:t>
                      </a:r>
                    </a:p>
                    <a:p>
                      <a:pPr marL="274320" lvl="0" indent="-285750"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18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Wellness in the Parks     (Scott County and Three Rivers Parks)</a:t>
                      </a:r>
                    </a:p>
                    <a:p>
                      <a:pPr marL="285750" lvl="0" indent="-285750"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Playtime with Scott County Public Health </a:t>
                      </a:r>
                    </a:p>
                    <a:p>
                      <a:pPr marL="285750" lvl="0" indent="-285750"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Science Time with the   Scott County Library</a:t>
                      </a:r>
                    </a:p>
                    <a:p>
                      <a:pPr marL="285750" lvl="0" indent="-285750"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Financial Capability Activities for Kids  (University of Minnesota Extension)</a:t>
                      </a:r>
                    </a:p>
                    <a:p>
                      <a:pPr marL="285750" lvl="0" indent="-285750"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 more!</a:t>
                      </a:r>
                      <a:endParaRPr lang="en-US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366296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658C627-6630-A913-FF3D-8159520D028F}"/>
              </a:ext>
            </a:extLst>
          </p:cNvPr>
          <p:cNvSpPr txBox="1"/>
          <p:nvPr/>
        </p:nvSpPr>
        <p:spPr>
          <a:xfrm>
            <a:off x="555709" y="6205648"/>
            <a:ext cx="10250835" cy="392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1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Visit the FRC website for programming information: </a:t>
            </a:r>
            <a:r>
              <a:rPr lang="en-US" sz="1800" u="sng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www.scottcountymn.gov/frc</a:t>
            </a:r>
            <a:endParaRPr lang="en-US" sz="18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5253427"/>
      </p:ext>
    </p:extLst>
  </p:cSld>
  <p:clrMapOvr>
    <a:masterClrMapping/>
  </p:clrMapOvr>
</p:sld>
</file>

<file path=ppt/theme/theme1.xml><?xml version="1.0" encoding="utf-8"?>
<a:theme xmlns:a="http://schemas.openxmlformats.org/drawingml/2006/main" name="ShapesVTI">
  <a:themeElements>
    <a:clrScheme name="FRC TWC">
      <a:dk1>
        <a:sysClr val="windowText" lastClr="000000"/>
      </a:dk1>
      <a:lt1>
        <a:sysClr val="window" lastClr="FFFFFF"/>
      </a:lt1>
      <a:dk2>
        <a:srgbClr val="281B10"/>
      </a:dk2>
      <a:lt2>
        <a:srgbClr val="FFF9F5"/>
      </a:lt2>
      <a:accent1>
        <a:srgbClr val="F0A224"/>
      </a:accent1>
      <a:accent2>
        <a:srgbClr val="0070C0"/>
      </a:accent2>
      <a:accent3>
        <a:srgbClr val="5B5260"/>
      </a:accent3>
      <a:accent4>
        <a:srgbClr val="92D050"/>
      </a:accent4>
      <a:accent5>
        <a:srgbClr val="6600CC"/>
      </a:accent5>
      <a:accent6>
        <a:srgbClr val="F0B81C"/>
      </a:accent6>
      <a:hlink>
        <a:srgbClr val="FF00FF"/>
      </a:hlink>
      <a:folHlink>
        <a:srgbClr val="14548C"/>
      </a:folHlink>
    </a:clrScheme>
    <a:fontScheme name="Festival">
      <a:majorFont>
        <a:latin typeface="Tw Cen M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sVTI" id="{C78D20FD-A872-4243-8597-B534C62538FF}" vid="{7CAFCCF9-7834-41D6-B6AB-7D225A18A4E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8413533D-8C39-401E-8B75-B1AEEEC56B93}">
  <ds:schemaRefs>
    <ds:schemaRef ds:uri="16c05727-aa75-4e4a-9b5f-8a80a1165891"/>
    <ds:schemaRef ds:uri="71af3243-3dd4-4a8d-8c0d-dd76da1f02a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1A449C04-64B3-4403-94B7-8D2284C38D1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BDEF148-1770-458F-8F5B-C3D0A278AA97}">
  <ds:schemaRefs>
    <ds:schemaRef ds:uri="16c05727-aa75-4e4a-9b5f-8a80a1165891"/>
    <ds:schemaRef ds:uri="71af3243-3dd4-4a8d-8c0d-dd76da1f02a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{A88DA99B-69B2-4F87-A93B-C894F70F762A}tf78504181_win32</Template>
  <TotalTime>0</TotalTime>
  <Words>853</Words>
  <Application>Microsoft Macintosh PowerPoint</Application>
  <PresentationFormat>Widescreen</PresentationFormat>
  <Paragraphs>161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Avenir Next LT Pro</vt:lpstr>
      <vt:lpstr>Calibri</vt:lpstr>
      <vt:lpstr>Open Sans</vt:lpstr>
      <vt:lpstr>Roboto</vt:lpstr>
      <vt:lpstr>Tw Cen MT</vt:lpstr>
      <vt:lpstr>ShapesVTI</vt:lpstr>
      <vt:lpstr>PowerPoint Presentation</vt:lpstr>
      <vt:lpstr>Foundations </vt:lpstr>
      <vt:lpstr>Five Protective Factors </vt:lpstr>
      <vt:lpstr>How do we build these protective factors in Scott County?</vt:lpstr>
      <vt:lpstr>PowerPoint Presentation</vt:lpstr>
      <vt:lpstr>Family Resource Center Partners</vt:lpstr>
      <vt:lpstr>Sites and Schedules</vt:lpstr>
      <vt:lpstr>PowerPoint Presentation</vt:lpstr>
      <vt:lpstr>PowerPoint Presentation</vt:lpstr>
      <vt:lpstr>Cultural Navigation Partnerships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Data</vt:lpstr>
      <vt:lpstr>Key Highlights</vt:lpstr>
      <vt:lpstr>PowerPoint Presentation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Shapes</dc:title>
  <dc:creator>Boyechko, Krystal</dc:creator>
  <cp:lastModifiedBy>Rachel Residence</cp:lastModifiedBy>
  <cp:revision>2</cp:revision>
  <dcterms:created xsi:type="dcterms:W3CDTF">2023-02-24T01:39:15Z</dcterms:created>
  <dcterms:modified xsi:type="dcterms:W3CDTF">2023-06-15T16:19:21Z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