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61" d="100"/>
          <a:sy n="161" d="100"/>
        </p:scale>
        <p:origin x="784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12608" y="4579620"/>
            <a:ext cx="979931" cy="34288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51459" y="4896611"/>
            <a:ext cx="7410450" cy="26670"/>
          </a:xfrm>
          <a:custGeom>
            <a:avLst/>
            <a:gdLst/>
            <a:ahLst/>
            <a:cxnLst/>
            <a:rect l="l" t="t" r="r" b="b"/>
            <a:pathLst>
              <a:path w="7410450" h="26670">
                <a:moveTo>
                  <a:pt x="0" y="26136"/>
                </a:moveTo>
                <a:lnTo>
                  <a:pt x="7410018" y="0"/>
                </a:lnTo>
              </a:path>
            </a:pathLst>
          </a:custGeom>
          <a:ln w="12700">
            <a:solidFill>
              <a:srgbClr val="0053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51459" y="413004"/>
            <a:ext cx="8642350" cy="0"/>
          </a:xfrm>
          <a:custGeom>
            <a:avLst/>
            <a:gdLst/>
            <a:ahLst/>
            <a:cxnLst/>
            <a:rect l="l" t="t" r="r" b="b"/>
            <a:pathLst>
              <a:path w="8642350">
                <a:moveTo>
                  <a:pt x="0" y="0"/>
                </a:moveTo>
                <a:lnTo>
                  <a:pt x="8642007" y="0"/>
                </a:lnTo>
              </a:path>
            </a:pathLst>
          </a:custGeom>
          <a:ln w="12700">
            <a:solidFill>
              <a:srgbClr val="0053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1340" y="574790"/>
            <a:ext cx="3565525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7274" y="1289501"/>
            <a:ext cx="7056120" cy="2976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12608" y="4579620"/>
            <a:ext cx="979931" cy="34288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51459" y="413004"/>
            <a:ext cx="8642350" cy="0"/>
          </a:xfrm>
          <a:custGeom>
            <a:avLst/>
            <a:gdLst/>
            <a:ahLst/>
            <a:cxnLst/>
            <a:rect l="l" t="t" r="r" b="b"/>
            <a:pathLst>
              <a:path w="8642350">
                <a:moveTo>
                  <a:pt x="0" y="0"/>
                </a:moveTo>
                <a:lnTo>
                  <a:pt x="8642007" y="0"/>
                </a:lnTo>
              </a:path>
            </a:pathLst>
          </a:custGeom>
          <a:ln w="12700">
            <a:solidFill>
              <a:srgbClr val="0053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2433" y="212054"/>
            <a:ext cx="8457565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  <a:tabLst>
                <a:tab pos="7190740" algn="l"/>
              </a:tabLst>
            </a:pP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Dakota</a:t>
            </a:r>
            <a:r>
              <a:rPr sz="800" spc="-40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County</a:t>
            </a:r>
            <a:r>
              <a:rPr sz="800" spc="-2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Technical</a:t>
            </a:r>
            <a:r>
              <a:rPr sz="800" spc="-2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533C"/>
                </a:solidFill>
                <a:latin typeface="Calibri"/>
                <a:cs typeface="Calibri"/>
              </a:rPr>
              <a:t>College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	MVTA</a:t>
            </a:r>
            <a:r>
              <a:rPr sz="800" spc="-5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Services</a:t>
            </a:r>
            <a:r>
              <a:rPr sz="800" spc="-1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|</a:t>
            </a:r>
            <a:r>
              <a:rPr sz="800" spc="-40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October</a:t>
            </a:r>
            <a:r>
              <a:rPr sz="800" spc="-1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00533C"/>
                </a:solidFill>
                <a:latin typeface="Calibri"/>
                <a:cs typeface="Calibri"/>
              </a:rPr>
              <a:t>2022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1459" y="4471110"/>
            <a:ext cx="8749665" cy="640080"/>
          </a:xfrm>
          <a:custGeom>
            <a:avLst/>
            <a:gdLst/>
            <a:ahLst/>
            <a:cxnLst/>
            <a:rect l="l" t="t" r="r" b="b"/>
            <a:pathLst>
              <a:path w="8749665" h="640079">
                <a:moveTo>
                  <a:pt x="8749284" y="0"/>
                </a:moveTo>
                <a:lnTo>
                  <a:pt x="0" y="0"/>
                </a:lnTo>
                <a:lnTo>
                  <a:pt x="0" y="640079"/>
                </a:lnTo>
                <a:lnTo>
                  <a:pt x="8749284" y="640079"/>
                </a:lnTo>
                <a:lnTo>
                  <a:pt x="8749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8086" y="3931775"/>
            <a:ext cx="48545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spc="-65" dirty="0">
                <a:solidFill>
                  <a:srgbClr val="F78F1F"/>
                </a:solidFill>
                <a:latin typeface="Avenir Next LT Pro Demi" panose="020B0704020202020204" pitchFamily="34" charset="0"/>
                <a:cs typeface="Calibri"/>
              </a:rPr>
              <a:t>FAMILY RESOURCE CENTER</a:t>
            </a:r>
            <a:endParaRPr sz="2400" dirty="0">
              <a:latin typeface="Avenir Next LT Pro Demi" panose="020B0704020202020204" pitchFamily="34" charset="0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9144000" cy="3747770"/>
            <a:chOff x="0" y="0"/>
            <a:chExt cx="9144000" cy="374777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37475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115852" cy="37475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49979" y="0"/>
              <a:ext cx="5494019" cy="333756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38086" y="4397616"/>
            <a:ext cx="443871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Minnesota</a:t>
            </a:r>
            <a:r>
              <a:rPr sz="1600" b="1" spc="-6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 </a:t>
            </a:r>
            <a:r>
              <a:rPr sz="1600" b="1" spc="-1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Valley</a:t>
            </a:r>
            <a:r>
              <a:rPr sz="1600" b="1" spc="-8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 </a:t>
            </a:r>
            <a:r>
              <a:rPr sz="1600" spc="-1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Transit</a:t>
            </a:r>
            <a:r>
              <a:rPr sz="1600" b="1" spc="-55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 </a:t>
            </a:r>
            <a:r>
              <a:rPr sz="1600" b="1" spc="-1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Authority</a:t>
            </a:r>
            <a:endParaRPr sz="1600" dirty="0">
              <a:latin typeface="Avenir Next LT Pro Demi" panose="020B0704020202020204" pitchFamily="34" charset="0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2E63D7-D5C5-12D0-40A7-18ECBBB5D2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982" y="4233351"/>
            <a:ext cx="979932" cy="2887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520893" y="173827"/>
            <a:ext cx="129222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MVTA</a:t>
            </a:r>
            <a:r>
              <a:rPr sz="800" spc="-5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Services</a:t>
            </a:r>
            <a:r>
              <a:rPr sz="800" spc="-1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|</a:t>
            </a:r>
            <a:r>
              <a:rPr sz="800" spc="-40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October</a:t>
            </a:r>
            <a:r>
              <a:rPr sz="800" spc="-1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00533C"/>
                </a:solidFill>
                <a:latin typeface="Calibri"/>
                <a:cs typeface="Calibri"/>
              </a:rPr>
              <a:t>2022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51532" y="0"/>
            <a:ext cx="6792595" cy="5143500"/>
            <a:chOff x="2351532" y="0"/>
            <a:chExt cx="6792595" cy="51435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36692" y="0"/>
              <a:ext cx="3607307" cy="51434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1532" y="0"/>
              <a:ext cx="3733268" cy="25482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92680" y="2592323"/>
              <a:ext cx="3694022" cy="255117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14780" y="613163"/>
            <a:ext cx="1879599" cy="721351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0" dirty="0">
                <a:latin typeface="Avenir Next LT Pro" panose="020B0504020202020204" pitchFamily="34" charset="0"/>
              </a:rPr>
              <a:t>2.</a:t>
            </a:r>
            <a:r>
              <a:rPr sz="2400" b="0" spc="-70" dirty="0">
                <a:latin typeface="Avenir Next LT Pro" panose="020B0504020202020204" pitchFamily="34" charset="0"/>
              </a:rPr>
              <a:t> </a:t>
            </a:r>
            <a:r>
              <a:rPr sz="2400" b="0" dirty="0">
                <a:latin typeface="Avenir Next LT Pro" panose="020B0504020202020204" pitchFamily="34" charset="0"/>
              </a:rPr>
              <a:t>Paying</a:t>
            </a:r>
            <a:r>
              <a:rPr sz="2400" b="0" spc="-55" dirty="0">
                <a:latin typeface="Avenir Next LT Pro" panose="020B0504020202020204" pitchFamily="34" charset="0"/>
              </a:rPr>
              <a:t> </a:t>
            </a:r>
            <a:r>
              <a:rPr sz="2400" b="0" spc="-25" dirty="0">
                <a:latin typeface="Avenir Next LT Pro" panose="020B0504020202020204" pitchFamily="34" charset="0"/>
              </a:rPr>
              <a:t>for </a:t>
            </a:r>
            <a:r>
              <a:rPr sz="2400" b="0" spc="-35" dirty="0">
                <a:latin typeface="Avenir Next LT Pro" panose="020B0504020202020204" pitchFamily="34" charset="0"/>
              </a:rPr>
              <a:t>Your</a:t>
            </a:r>
            <a:r>
              <a:rPr sz="2400" b="0" spc="-85" dirty="0">
                <a:latin typeface="Avenir Next LT Pro" panose="020B0504020202020204" pitchFamily="34" charset="0"/>
              </a:rPr>
              <a:t> </a:t>
            </a:r>
            <a:r>
              <a:rPr sz="2400" b="0" spc="-20" dirty="0">
                <a:latin typeface="Avenir Next LT Pro" panose="020B0504020202020204" pitchFamily="34" charset="0"/>
              </a:rPr>
              <a:t>Trip</a:t>
            </a:r>
            <a:endParaRPr sz="2400" b="0" dirty="0">
              <a:latin typeface="Avenir Next LT Pro" panose="020B05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2694" y="1670558"/>
            <a:ext cx="1879600" cy="1520288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41300" marR="7620" indent="-228600" algn="just">
              <a:lnSpc>
                <a:spcPct val="70000"/>
              </a:lnSpc>
              <a:spcBef>
                <a:spcPts val="530"/>
              </a:spcBef>
              <a:buFont typeface="Arial"/>
              <a:buChar char="•"/>
              <a:tabLst>
                <a:tab pos="241300" algn="l"/>
              </a:tabLst>
            </a:pPr>
            <a:r>
              <a:rPr sz="1200" dirty="0">
                <a:latin typeface="Avenir Next LT Pro" panose="020B0504020202020204" pitchFamily="34" charset="0"/>
                <a:cs typeface="Calibri"/>
              </a:rPr>
              <a:t>When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riding</a:t>
            </a:r>
            <a:r>
              <a:rPr sz="1200" spc="-3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Connect,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fare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can be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paid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via</a:t>
            </a:r>
            <a:r>
              <a:rPr sz="1200" spc="-1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credit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 card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on</a:t>
            </a:r>
            <a:r>
              <a:rPr sz="1200" spc="-1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the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app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or</a:t>
            </a:r>
            <a:r>
              <a:rPr sz="1200" spc="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with 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cash</a:t>
            </a:r>
            <a:endParaRPr sz="1200" dirty="0">
              <a:latin typeface="Avenir Next LT Pro" panose="020B0504020202020204" pitchFamily="34" charset="0"/>
              <a:cs typeface="Calibri"/>
            </a:endParaRPr>
          </a:p>
          <a:p>
            <a:pPr marL="240665" marR="5080" indent="-227965">
              <a:lnSpc>
                <a:spcPct val="70000"/>
              </a:lnSpc>
              <a:spcBef>
                <a:spcPts val="6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200" dirty="0">
                <a:latin typeface="Avenir Next LT Pro" panose="020B0504020202020204" pitchFamily="34" charset="0"/>
                <a:cs typeface="Calibri"/>
              </a:rPr>
              <a:t>When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 transferring</a:t>
            </a:r>
            <a:r>
              <a:rPr sz="1200" spc="-2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to</a:t>
            </a:r>
            <a:r>
              <a:rPr sz="1200" spc="1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fixed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route,</a:t>
            </a:r>
            <a:r>
              <a:rPr sz="1200" spc="-4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riders</a:t>
            </a:r>
            <a:r>
              <a:rPr sz="1200" spc="-3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may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use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50" dirty="0">
                <a:latin typeface="Avenir Next LT Pro" panose="020B0504020202020204" pitchFamily="34" charset="0"/>
                <a:cs typeface="Calibri"/>
              </a:rPr>
              <a:t>a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free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 transfer</a:t>
            </a:r>
            <a:r>
              <a:rPr sz="1200" spc="-3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ticket</a:t>
            </a:r>
            <a:endParaRPr sz="1200" dirty="0">
              <a:latin typeface="Avenir Next LT Pro" panose="020B0504020202020204" pitchFamily="34" charset="0"/>
              <a:cs typeface="Calibri"/>
            </a:endParaRPr>
          </a:p>
          <a:p>
            <a:pPr marL="241300" marR="138430" indent="-228600" algn="just">
              <a:lnSpc>
                <a:spcPct val="70000"/>
              </a:lnSpc>
              <a:spcBef>
                <a:spcPts val="600"/>
              </a:spcBef>
              <a:buFont typeface="Arial"/>
              <a:buChar char="•"/>
              <a:tabLst>
                <a:tab pos="241300" algn="l"/>
              </a:tabLst>
            </a:pPr>
            <a:r>
              <a:rPr sz="1200" dirty="0">
                <a:latin typeface="Avenir Next LT Pro" panose="020B0504020202020204" pitchFamily="34" charset="0"/>
                <a:cs typeface="Calibri"/>
              </a:rPr>
              <a:t>If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you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are</a:t>
            </a:r>
            <a:r>
              <a:rPr sz="1200" spc="-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not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utilizing</a:t>
            </a:r>
            <a:r>
              <a:rPr sz="1200" spc="-3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50" dirty="0">
                <a:latin typeface="Avenir Next LT Pro" panose="020B0504020202020204" pitchFamily="34" charset="0"/>
                <a:cs typeface="Calibri"/>
              </a:rPr>
              <a:t>a 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transfer,</a:t>
            </a:r>
            <a:r>
              <a:rPr sz="1200" spc="-6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fixed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route</a:t>
            </a:r>
            <a:r>
              <a:rPr sz="1200" spc="-3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fare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can be</a:t>
            </a:r>
            <a:r>
              <a:rPr sz="1200" spc="-1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paid</a:t>
            </a:r>
            <a:r>
              <a:rPr sz="1200" spc="-1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with:</a:t>
            </a:r>
            <a:endParaRPr sz="1200" dirty="0">
              <a:latin typeface="Avenir Next LT Pro" panose="020B0504020202020204" pitchFamily="34" charset="0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8499" y="3183389"/>
            <a:ext cx="1190625" cy="61363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latin typeface="Avenir Next LT Pro" panose="020B0504020202020204" pitchFamily="34" charset="0"/>
                <a:cs typeface="Calibri"/>
              </a:rPr>
              <a:t>Go-</a:t>
            </a:r>
            <a:r>
              <a:rPr sz="1200" spc="-35" dirty="0">
                <a:latin typeface="Avenir Next LT Pro" panose="020B0504020202020204" pitchFamily="34" charset="0"/>
                <a:cs typeface="Calibri"/>
              </a:rPr>
              <a:t>To</a:t>
            </a:r>
            <a:r>
              <a:rPr sz="1200" spc="-3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Tap</a:t>
            </a:r>
            <a:r>
              <a:rPr sz="1200" spc="-2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Card</a:t>
            </a:r>
            <a:endParaRPr sz="1200" dirty="0">
              <a:latin typeface="Avenir Next LT Pro" panose="020B0504020202020204" pitchFamily="34" charset="0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latin typeface="Avenir Next LT Pro" panose="020B0504020202020204" pitchFamily="34" charset="0"/>
                <a:cs typeface="Calibri"/>
              </a:rPr>
              <a:t>Cash*</a:t>
            </a:r>
            <a:endParaRPr sz="1200" dirty="0">
              <a:latin typeface="Avenir Next LT Pro" panose="020B0504020202020204" pitchFamily="34" charset="0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57294" y="2208846"/>
            <a:ext cx="1453693" cy="22185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1440" algn="l">
              <a:lnSpc>
                <a:spcPct val="100000"/>
              </a:lnSpc>
              <a:spcBef>
                <a:spcPts val="290"/>
              </a:spcBef>
            </a:pPr>
            <a:endParaRPr sz="1200" dirty="0">
              <a:latin typeface="Avenir Next LT Pro Demi" panose="020B0704020202020204" pitchFamily="34" charset="0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43600" y="4858143"/>
            <a:ext cx="2174748" cy="2743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195" rIns="0" bIns="0" rtlCol="0">
            <a:spAutoFit/>
          </a:bodyPr>
          <a:lstStyle/>
          <a:p>
            <a:pPr marL="91440">
              <a:lnSpc>
                <a:spcPts val="1080"/>
              </a:lnSpc>
              <a:spcBef>
                <a:spcPts val="285"/>
              </a:spcBef>
            </a:pPr>
            <a:endParaRPr sz="1200" dirty="0">
              <a:latin typeface="Avenir Next LT Pro Demi" panose="020B0704020202020204" pitchFamily="34" charset="0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44138" y="4702486"/>
            <a:ext cx="1731645" cy="233679"/>
          </a:xfrm>
          <a:custGeom>
            <a:avLst/>
            <a:gdLst/>
            <a:ahLst/>
            <a:cxnLst/>
            <a:rect l="l" t="t" r="r" b="b"/>
            <a:pathLst>
              <a:path w="1348739" h="277495">
                <a:moveTo>
                  <a:pt x="1348739" y="0"/>
                </a:moveTo>
                <a:lnTo>
                  <a:pt x="0" y="0"/>
                </a:lnTo>
                <a:lnTo>
                  <a:pt x="0" y="277368"/>
                </a:lnTo>
                <a:lnTo>
                  <a:pt x="1348739" y="277368"/>
                </a:lnTo>
                <a:lnTo>
                  <a:pt x="13487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venir Next LT Pro" panose="020B05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44138" y="4805436"/>
            <a:ext cx="1632207" cy="1054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ts val="665"/>
              </a:lnSpc>
            </a:pPr>
            <a:r>
              <a:rPr sz="1200" spc="-10" dirty="0">
                <a:latin typeface="Avenir Next LT Pro Demi" panose="020B0704020202020204" pitchFamily="34" charset="0"/>
                <a:cs typeface="Calibri"/>
              </a:rPr>
              <a:t>Tapping</a:t>
            </a:r>
            <a:r>
              <a:rPr sz="1200" spc="-15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spc="-20" dirty="0">
                <a:latin typeface="Avenir Next LT Pro Demi" panose="020B0704020202020204" pitchFamily="34" charset="0"/>
                <a:cs typeface="Calibri"/>
              </a:rPr>
              <a:t>Your</a:t>
            </a:r>
            <a:r>
              <a:rPr sz="1200" spc="-25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spc="-20" dirty="0">
                <a:latin typeface="Avenir Next LT Pro Demi" panose="020B0704020202020204" pitchFamily="34" charset="0"/>
                <a:cs typeface="Calibri"/>
              </a:rPr>
              <a:t>Card</a:t>
            </a:r>
            <a:endParaRPr sz="1200" dirty="0">
              <a:latin typeface="Avenir Next LT Pro Demi" panose="020B0704020202020204" pitchFamily="34" charset="0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6745" y="4351108"/>
            <a:ext cx="229552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543C"/>
                </a:solidFill>
                <a:latin typeface="Avenir Next LT Pro" panose="020B0504020202020204" pitchFamily="34" charset="0"/>
                <a:cs typeface="Calibri"/>
              </a:rPr>
              <a:t>*Note</a:t>
            </a:r>
            <a:r>
              <a:rPr sz="1100" spc="-25" dirty="0">
                <a:solidFill>
                  <a:srgbClr val="0054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00543C"/>
                </a:solidFill>
                <a:latin typeface="Avenir Next LT Pro" panose="020B0504020202020204" pitchFamily="34" charset="0"/>
                <a:cs typeface="Calibri"/>
              </a:rPr>
              <a:t>that</a:t>
            </a:r>
            <a:r>
              <a:rPr sz="1100" spc="-10" dirty="0">
                <a:solidFill>
                  <a:srgbClr val="0054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00543C"/>
                </a:solidFill>
                <a:latin typeface="Avenir Next LT Pro" panose="020B0504020202020204" pitchFamily="34" charset="0"/>
                <a:cs typeface="Calibri"/>
              </a:rPr>
              <a:t>drivers</a:t>
            </a:r>
            <a:r>
              <a:rPr sz="1100" spc="-30" dirty="0">
                <a:solidFill>
                  <a:srgbClr val="0054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00543C"/>
                </a:solidFill>
                <a:latin typeface="Avenir Next LT Pro" panose="020B0504020202020204" pitchFamily="34" charset="0"/>
                <a:cs typeface="Calibri"/>
              </a:rPr>
              <a:t>do</a:t>
            </a:r>
            <a:r>
              <a:rPr sz="1100" spc="-25" dirty="0">
                <a:solidFill>
                  <a:srgbClr val="0054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00543C"/>
                </a:solidFill>
                <a:latin typeface="Avenir Next LT Pro" panose="020B0504020202020204" pitchFamily="34" charset="0"/>
                <a:cs typeface="Calibri"/>
              </a:rPr>
              <a:t>not</a:t>
            </a:r>
            <a:r>
              <a:rPr sz="1100" spc="-10" dirty="0">
                <a:solidFill>
                  <a:srgbClr val="0054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00543C"/>
                </a:solidFill>
                <a:latin typeface="Avenir Next LT Pro" panose="020B0504020202020204" pitchFamily="34" charset="0"/>
                <a:cs typeface="Calibri"/>
              </a:rPr>
              <a:t>make</a:t>
            </a:r>
            <a:r>
              <a:rPr sz="1100" spc="-10" dirty="0">
                <a:solidFill>
                  <a:srgbClr val="00543C"/>
                </a:solidFill>
                <a:latin typeface="Avenir Next LT Pro" panose="020B0504020202020204" pitchFamily="34" charset="0"/>
                <a:cs typeface="Calibri"/>
              </a:rPr>
              <a:t> change</a:t>
            </a:r>
            <a:endParaRPr sz="1100">
              <a:latin typeface="Avenir Next LT Pro" panose="020B0504020202020204" pitchFamily="34" charset="0"/>
              <a:cs typeface="Calibri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3820F0D3-0933-7F37-57B4-15C14C4CA839}"/>
              </a:ext>
            </a:extLst>
          </p:cNvPr>
          <p:cNvSpPr txBox="1"/>
          <p:nvPr/>
        </p:nvSpPr>
        <p:spPr>
          <a:xfrm>
            <a:off x="329733" y="173827"/>
            <a:ext cx="137477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Family Resource Center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22908C-1878-556B-FAAA-AC2DC91CF54B}"/>
              </a:ext>
            </a:extLst>
          </p:cNvPr>
          <p:cNvSpPr txBox="1"/>
          <p:nvPr/>
        </p:nvSpPr>
        <p:spPr>
          <a:xfrm>
            <a:off x="2936432" y="2181274"/>
            <a:ext cx="46224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algn="l">
              <a:lnSpc>
                <a:spcPct val="100000"/>
              </a:lnSpc>
              <a:spcBef>
                <a:spcPts val="290"/>
              </a:spcBef>
            </a:pPr>
            <a:r>
              <a:rPr lang="en-US" sz="1200" dirty="0">
                <a:latin typeface="Avenir Next LT Pro Demi" panose="020B0704020202020204" pitchFamily="34" charset="0"/>
                <a:cs typeface="Calibri"/>
              </a:rPr>
              <a:t>Paying</a:t>
            </a:r>
            <a:r>
              <a:rPr lang="en-US" sz="1200" spc="-20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lang="en-US" sz="1200" dirty="0">
                <a:latin typeface="Avenir Next LT Pro Demi" panose="020B0704020202020204" pitchFamily="34" charset="0"/>
                <a:cs typeface="Calibri"/>
              </a:rPr>
              <a:t>with</a:t>
            </a:r>
            <a:r>
              <a:rPr lang="en-US" sz="1200" spc="-15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lang="en-US" sz="1200" spc="-20" dirty="0">
                <a:latin typeface="Avenir Next LT Pro Demi" panose="020B0704020202020204" pitchFamily="34" charset="0"/>
                <a:cs typeface="Calibri"/>
              </a:rPr>
              <a:t>Cash</a:t>
            </a:r>
            <a:endParaRPr lang="en-US" sz="1200" dirty="0">
              <a:latin typeface="Avenir Next LT Pro Demi" panose="020B0704020202020204" pitchFamily="34" charset="0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885978-D9C1-5035-A072-3C237E95048D}"/>
              </a:ext>
            </a:extLst>
          </p:cNvPr>
          <p:cNvSpPr txBox="1"/>
          <p:nvPr/>
        </p:nvSpPr>
        <p:spPr>
          <a:xfrm>
            <a:off x="5855792" y="4896244"/>
            <a:ext cx="4622426" cy="236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>
              <a:lnSpc>
                <a:spcPts val="1080"/>
              </a:lnSpc>
              <a:spcBef>
                <a:spcPts val="285"/>
              </a:spcBef>
            </a:pPr>
            <a:r>
              <a:rPr lang="en-US" sz="1200" dirty="0">
                <a:latin typeface="Avenir Next LT Pro Demi" panose="020B0704020202020204" pitchFamily="34" charset="0"/>
                <a:cs typeface="Calibri"/>
              </a:rPr>
              <a:t>Getting</a:t>
            </a:r>
            <a:r>
              <a:rPr lang="en-US" sz="1200" spc="-60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lang="en-US" sz="1200" spc="-10" dirty="0">
                <a:latin typeface="Avenir Next LT Pro Demi" panose="020B0704020202020204" pitchFamily="34" charset="0"/>
                <a:cs typeface="Calibri"/>
              </a:rPr>
              <a:t>Your</a:t>
            </a:r>
            <a:r>
              <a:rPr lang="en-US" sz="1200" spc="-25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lang="en-US" sz="1200" dirty="0">
                <a:latin typeface="Avenir Next LT Pro Demi" panose="020B0704020202020204" pitchFamily="34" charset="0"/>
                <a:cs typeface="Calibri"/>
              </a:rPr>
              <a:t>Ticket</a:t>
            </a:r>
            <a:r>
              <a:rPr lang="en-US" sz="1200" spc="-30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lang="en-US" sz="1200" dirty="0">
                <a:latin typeface="Avenir Next LT Pro Demi" panose="020B0704020202020204" pitchFamily="34" charset="0"/>
                <a:cs typeface="Calibri"/>
              </a:rPr>
              <a:t>or</a:t>
            </a:r>
            <a:r>
              <a:rPr lang="en-US" sz="1200" spc="-35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lang="en-US" sz="1200" spc="-20" dirty="0">
                <a:latin typeface="Avenir Next LT Pro Demi" panose="020B0704020202020204" pitchFamily="34" charset="0"/>
                <a:cs typeface="Calibri"/>
              </a:rPr>
              <a:t>Card</a:t>
            </a:r>
            <a:endParaRPr lang="en-US" sz="1200" dirty="0">
              <a:latin typeface="Avenir Next LT Pro Demi" panose="020B0704020202020204" pitchFamily="34" charset="0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8751" y="2265895"/>
            <a:ext cx="3342411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dirty="0">
                <a:latin typeface="Avenir Next LT Pro Demi" panose="020B0704020202020204" pitchFamily="34" charset="0"/>
              </a:rPr>
              <a:t>Types</a:t>
            </a:r>
            <a:r>
              <a:rPr b="0" spc="-90" dirty="0">
                <a:latin typeface="Avenir Next LT Pro Demi" panose="020B0704020202020204" pitchFamily="34" charset="0"/>
              </a:rPr>
              <a:t> </a:t>
            </a:r>
            <a:r>
              <a:rPr b="0" dirty="0">
                <a:latin typeface="Avenir Next LT Pro Demi" panose="020B0704020202020204" pitchFamily="34" charset="0"/>
              </a:rPr>
              <a:t>of</a:t>
            </a:r>
            <a:r>
              <a:rPr b="0" spc="-95" dirty="0">
                <a:latin typeface="Avenir Next LT Pro Demi" panose="020B0704020202020204" pitchFamily="34" charset="0"/>
              </a:rPr>
              <a:t> </a:t>
            </a:r>
            <a:r>
              <a:rPr b="0" spc="-30" dirty="0">
                <a:latin typeface="Avenir Next LT Pro Demi" panose="020B0704020202020204" pitchFamily="34" charset="0"/>
              </a:rPr>
              <a:t>Transfers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6032" y="731520"/>
            <a:ext cx="2077123" cy="355549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8024" y="731558"/>
            <a:ext cx="2197518" cy="3544785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B0470332-BC3A-12BE-231D-E8C3E8CEEA1D}"/>
              </a:ext>
            </a:extLst>
          </p:cNvPr>
          <p:cNvSpPr txBox="1"/>
          <p:nvPr/>
        </p:nvSpPr>
        <p:spPr>
          <a:xfrm>
            <a:off x="329733" y="173827"/>
            <a:ext cx="137477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Family Resource Center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F2D3218A-44CC-0BB0-28DC-51914C091EE0}"/>
              </a:ext>
            </a:extLst>
          </p:cNvPr>
          <p:cNvSpPr txBox="1"/>
          <p:nvPr/>
        </p:nvSpPr>
        <p:spPr>
          <a:xfrm>
            <a:off x="7520893" y="173827"/>
            <a:ext cx="129222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MVTA</a:t>
            </a:r>
            <a:r>
              <a:rPr sz="800" spc="-55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Services</a:t>
            </a:r>
            <a:r>
              <a:rPr sz="800" spc="-15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|</a:t>
            </a:r>
            <a:r>
              <a:rPr sz="800" spc="-4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June 2023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1459" y="0"/>
            <a:ext cx="8892540" cy="5143500"/>
            <a:chOff x="251459" y="0"/>
            <a:chExt cx="889254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1531" y="0"/>
              <a:ext cx="3734941" cy="255055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36692" y="2592323"/>
              <a:ext cx="3606899" cy="25511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92680" y="2592323"/>
              <a:ext cx="3694022" cy="255117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520893" y="173827"/>
            <a:ext cx="129222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MVTA</a:t>
            </a:r>
            <a:r>
              <a:rPr sz="800" spc="-5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Services</a:t>
            </a:r>
            <a:r>
              <a:rPr sz="800" spc="-1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|</a:t>
            </a:r>
            <a:r>
              <a:rPr sz="800" spc="-40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October</a:t>
            </a:r>
            <a:r>
              <a:rPr sz="800" spc="-1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00533C"/>
                </a:solidFill>
                <a:latin typeface="Calibri"/>
                <a:cs typeface="Calibri"/>
              </a:rPr>
              <a:t>2022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14780" y="613163"/>
            <a:ext cx="1871219" cy="721351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0" dirty="0">
                <a:latin typeface="Avenir Next LT Pro Demi" panose="020B0704020202020204" pitchFamily="34" charset="0"/>
              </a:rPr>
              <a:t>3.</a:t>
            </a:r>
            <a:r>
              <a:rPr sz="2400" b="0" spc="-25" dirty="0">
                <a:latin typeface="Avenir Next LT Pro Demi" panose="020B0704020202020204" pitchFamily="34" charset="0"/>
              </a:rPr>
              <a:t> </a:t>
            </a:r>
            <a:r>
              <a:rPr sz="2400" b="0" spc="-10" dirty="0">
                <a:latin typeface="Avenir Next LT Pro Demi" panose="020B0704020202020204" pitchFamily="34" charset="0"/>
              </a:rPr>
              <a:t>Boarding </a:t>
            </a:r>
            <a:r>
              <a:rPr sz="2400" b="0" dirty="0">
                <a:latin typeface="Avenir Next LT Pro Demi" panose="020B0704020202020204" pitchFamily="34" charset="0"/>
              </a:rPr>
              <a:t>the </a:t>
            </a:r>
            <a:r>
              <a:rPr sz="2400" b="0" spc="-25" dirty="0">
                <a:latin typeface="Avenir Next LT Pro Demi" panose="020B0704020202020204" pitchFamily="34" charset="0"/>
              </a:rPr>
              <a:t>Bus</a:t>
            </a:r>
            <a:endParaRPr sz="2400" b="0" dirty="0">
              <a:latin typeface="Avenir Next LT Pro Demi" panose="020B07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2694" y="1684273"/>
            <a:ext cx="2194306" cy="2899896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0665" marR="233679" indent="-227965">
              <a:lnSpc>
                <a:spcPts val="1150"/>
              </a:lnSpc>
              <a:spcBef>
                <a:spcPts val="38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200" dirty="0">
                <a:latin typeface="Avenir Next LT Pro" panose="020B0504020202020204" pitchFamily="34" charset="0"/>
                <a:cs typeface="Calibri"/>
              </a:rPr>
              <a:t>Insert</a:t>
            </a:r>
            <a:r>
              <a:rPr sz="1200" spc="-2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cash</a:t>
            </a:r>
            <a:r>
              <a:rPr sz="1200" spc="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or</a:t>
            </a:r>
            <a:r>
              <a:rPr sz="1200" spc="-1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MVTA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Connect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 transfer</a:t>
            </a:r>
            <a:r>
              <a:rPr sz="1200" spc="-1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ticket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into</a:t>
            </a:r>
            <a:r>
              <a:rPr sz="1200" spc="-4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farebox</a:t>
            </a:r>
            <a:endParaRPr sz="1200" dirty="0">
              <a:latin typeface="Avenir Next LT Pro" panose="020B0504020202020204" pitchFamily="34" charset="0"/>
              <a:cs typeface="Calibri"/>
            </a:endParaRPr>
          </a:p>
          <a:p>
            <a:pPr marL="240665" marR="320040" indent="-227965">
              <a:lnSpc>
                <a:spcPts val="1150"/>
              </a:lnSpc>
              <a:spcBef>
                <a:spcPts val="6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latin typeface="Avenir Next LT Pro" panose="020B0504020202020204" pitchFamily="34" charset="0"/>
                <a:cs typeface="Calibri"/>
              </a:rPr>
              <a:t>Go-</a:t>
            </a:r>
            <a:r>
              <a:rPr sz="1200" spc="-35" dirty="0">
                <a:latin typeface="Avenir Next LT Pro" panose="020B0504020202020204" pitchFamily="34" charset="0"/>
                <a:cs typeface="Calibri"/>
              </a:rPr>
              <a:t>To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cards</a:t>
            </a:r>
            <a:r>
              <a:rPr sz="1200" spc="-2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can</a:t>
            </a:r>
            <a:r>
              <a:rPr sz="1200" spc="-1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5" dirty="0">
                <a:latin typeface="Avenir Next LT Pro" panose="020B0504020202020204" pitchFamily="34" charset="0"/>
                <a:cs typeface="Calibri"/>
              </a:rPr>
              <a:t>be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tapped</a:t>
            </a:r>
            <a:r>
              <a:rPr sz="1200" spc="-4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on the 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reader</a:t>
            </a:r>
            <a:endParaRPr sz="1200" dirty="0">
              <a:latin typeface="Avenir Next LT Pro" panose="020B0504020202020204" pitchFamily="34" charset="0"/>
              <a:cs typeface="Calibri"/>
            </a:endParaRPr>
          </a:p>
          <a:p>
            <a:pPr marL="240665" marR="82550" indent="-227965">
              <a:lnSpc>
                <a:spcPct val="80000"/>
              </a:lnSpc>
              <a:spcBef>
                <a:spcPts val="61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200" dirty="0">
                <a:latin typeface="Avenir Next LT Pro" panose="020B0504020202020204" pitchFamily="34" charset="0"/>
                <a:cs typeface="Calibri"/>
              </a:rPr>
              <a:t>Pull</a:t>
            </a:r>
            <a:r>
              <a:rPr sz="1200" spc="-2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yellow</a:t>
            </a:r>
            <a:r>
              <a:rPr sz="1200" spc="-1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cord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or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 press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red</a:t>
            </a:r>
            <a:r>
              <a:rPr sz="1200" spc="-3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stop</a:t>
            </a:r>
            <a:r>
              <a:rPr sz="1200" spc="-2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button</a:t>
            </a:r>
            <a:r>
              <a:rPr sz="1200" spc="-4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to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alert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driver</a:t>
            </a:r>
            <a:r>
              <a:rPr sz="1200" spc="-5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just</a:t>
            </a:r>
            <a:r>
              <a:rPr sz="1200" spc="-2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before</a:t>
            </a:r>
            <a:r>
              <a:rPr sz="1200" spc="-4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desired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bus 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stop</a:t>
            </a:r>
            <a:endParaRPr sz="1200" dirty="0">
              <a:latin typeface="Avenir Next LT Pro" panose="020B0504020202020204" pitchFamily="34" charset="0"/>
              <a:cs typeface="Calibri"/>
            </a:endParaRPr>
          </a:p>
          <a:p>
            <a:pPr marL="240665" marR="5080" indent="-227965">
              <a:lnSpc>
                <a:spcPct val="80000"/>
              </a:lnSpc>
              <a:spcBef>
                <a:spcPts val="6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200" dirty="0">
                <a:latin typeface="Avenir Next LT Pro" panose="020B0504020202020204" pitchFamily="34" charset="0"/>
                <a:cs typeface="Calibri"/>
              </a:rPr>
              <a:t>If</a:t>
            </a:r>
            <a:r>
              <a:rPr sz="1200" spc="-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using</a:t>
            </a:r>
            <a:r>
              <a:rPr sz="1200" spc="-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a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mobility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 device,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the</a:t>
            </a:r>
            <a:r>
              <a:rPr sz="1200" spc="-3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driver</a:t>
            </a:r>
            <a:r>
              <a:rPr sz="1200" spc="-3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will</a:t>
            </a:r>
            <a:r>
              <a:rPr sz="1200" spc="-1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assist</a:t>
            </a:r>
            <a:r>
              <a:rPr sz="1200" spc="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you</a:t>
            </a:r>
            <a:r>
              <a:rPr sz="1200" spc="-1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5" dirty="0">
                <a:latin typeface="Avenir Next LT Pro" panose="020B0504020202020204" pitchFamily="34" charset="0"/>
                <a:cs typeface="Calibri"/>
              </a:rPr>
              <a:t>in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boarding</a:t>
            </a:r>
            <a:r>
              <a:rPr sz="1200" spc="-3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the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bus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via</a:t>
            </a:r>
            <a:r>
              <a:rPr sz="1200" spc="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ramp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and</a:t>
            </a:r>
            <a:r>
              <a:rPr sz="1200" spc="-3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provide</a:t>
            </a:r>
            <a:r>
              <a:rPr sz="1200" spc="-3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proper</a:t>
            </a:r>
            <a:r>
              <a:rPr sz="1200" spc="-3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device securement</a:t>
            </a:r>
            <a:endParaRPr sz="1200" dirty="0">
              <a:latin typeface="Avenir Next LT Pro" panose="020B0504020202020204" pitchFamily="34" charset="0"/>
              <a:cs typeface="Calibri"/>
            </a:endParaRPr>
          </a:p>
          <a:p>
            <a:pPr marL="241300" marR="347980" indent="-228600" algn="just">
              <a:lnSpc>
                <a:spcPct val="80000"/>
              </a:lnSpc>
              <a:spcBef>
                <a:spcPts val="600"/>
              </a:spcBef>
              <a:buFont typeface="Arial"/>
              <a:buChar char="•"/>
              <a:tabLst>
                <a:tab pos="241300" algn="l"/>
              </a:tabLst>
            </a:pPr>
            <a:r>
              <a:rPr sz="1200" dirty="0">
                <a:latin typeface="Avenir Next LT Pro" panose="020B0504020202020204" pitchFamily="34" charset="0"/>
                <a:cs typeface="Calibri"/>
              </a:rPr>
              <a:t>Please</a:t>
            </a:r>
            <a:r>
              <a:rPr sz="1200" spc="-1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remember</a:t>
            </a:r>
            <a:r>
              <a:rPr sz="1200" spc="-25" dirty="0">
                <a:latin typeface="Avenir Next LT Pro" panose="020B0504020202020204" pitchFamily="34" charset="0"/>
                <a:cs typeface="Calibri"/>
              </a:rPr>
              <a:t> to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collect</a:t>
            </a:r>
            <a:r>
              <a:rPr sz="1200" spc="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all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belongings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upon</a:t>
            </a:r>
            <a:r>
              <a:rPr sz="1200" spc="-3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exiting the</a:t>
            </a:r>
            <a:r>
              <a:rPr sz="1200" spc="-1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5" dirty="0">
                <a:latin typeface="Avenir Next LT Pro" panose="020B0504020202020204" pitchFamily="34" charset="0"/>
                <a:cs typeface="Calibri"/>
              </a:rPr>
              <a:t>bus</a:t>
            </a:r>
            <a:endParaRPr sz="1200" dirty="0">
              <a:latin typeface="Avenir Next LT Pro" panose="020B0504020202020204" pitchFamily="34" charset="0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53455" y="0"/>
            <a:ext cx="3590429" cy="255117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433" y="212054"/>
            <a:ext cx="8457565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  <a:tabLst>
                <a:tab pos="7190740" algn="l"/>
              </a:tabLst>
            </a:pP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Dakota</a:t>
            </a:r>
            <a:r>
              <a:rPr sz="800" spc="-40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County</a:t>
            </a:r>
            <a:r>
              <a:rPr sz="800" spc="-2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Technical</a:t>
            </a:r>
            <a:r>
              <a:rPr sz="800" spc="-2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533C"/>
                </a:solidFill>
                <a:latin typeface="Calibri"/>
                <a:cs typeface="Calibri"/>
              </a:rPr>
              <a:t>College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	MVTA</a:t>
            </a:r>
            <a:r>
              <a:rPr sz="800" spc="-5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Services</a:t>
            </a:r>
            <a:r>
              <a:rPr sz="800" spc="-1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|</a:t>
            </a:r>
            <a:r>
              <a:rPr sz="800" spc="-40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October</a:t>
            </a:r>
            <a:r>
              <a:rPr sz="800" spc="-1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00533C"/>
                </a:solidFill>
                <a:latin typeface="Calibri"/>
                <a:cs typeface="Calibri"/>
              </a:rPr>
              <a:t>2022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4" name="object 4"/>
            <p:cNvSpPr/>
            <p:nvPr/>
          </p:nvSpPr>
          <p:spPr>
            <a:xfrm>
              <a:off x="225552" y="4466844"/>
              <a:ext cx="8749665" cy="640080"/>
            </a:xfrm>
            <a:custGeom>
              <a:avLst/>
              <a:gdLst/>
              <a:ahLst/>
              <a:cxnLst/>
              <a:rect l="l" t="t" r="r" b="b"/>
              <a:pathLst>
                <a:path w="8749665" h="640079">
                  <a:moveTo>
                    <a:pt x="8749284" y="0"/>
                  </a:moveTo>
                  <a:lnTo>
                    <a:pt x="0" y="0"/>
                  </a:lnTo>
                  <a:lnTo>
                    <a:pt x="0" y="640079"/>
                  </a:lnTo>
                  <a:lnTo>
                    <a:pt x="8749284" y="640079"/>
                  </a:lnTo>
                  <a:lnTo>
                    <a:pt x="87492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20356" y="4021835"/>
              <a:ext cx="1269491" cy="4450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1348" y="0"/>
              <a:ext cx="7902638" cy="51434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7018028" cy="51434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035934" y="3744718"/>
            <a:ext cx="2764063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470" dirty="0">
                <a:solidFill>
                  <a:srgbClr val="FFFFFF"/>
                </a:solidFill>
                <a:latin typeface="Avenir Next LT Pro Demi" panose="020B0704020202020204" pitchFamily="34" charset="0"/>
                <a:cs typeface="Arial Narrow"/>
              </a:rPr>
              <a:t>Questions?</a:t>
            </a:r>
            <a:endParaRPr sz="4400" dirty="0">
              <a:latin typeface="Avenir Next LT Pro Demi" panose="020B0704020202020204" pitchFamily="34" charset="0"/>
              <a:cs typeface="Arial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733" y="173827"/>
            <a:ext cx="137477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Family Resource Center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20893" y="173827"/>
            <a:ext cx="129222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MVTA</a:t>
            </a:r>
            <a:r>
              <a:rPr sz="800" spc="-55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Services</a:t>
            </a:r>
            <a:r>
              <a:rPr sz="800" spc="-15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|</a:t>
            </a:r>
            <a:r>
              <a:rPr sz="800" spc="-4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June 2023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68567" y="477012"/>
            <a:ext cx="2822447" cy="284225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0124" y="483108"/>
            <a:ext cx="2845308" cy="286359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51632" y="478536"/>
            <a:ext cx="2845308" cy="286492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244595" y="2951988"/>
            <a:ext cx="2135095" cy="22121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19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85"/>
              </a:spcBef>
            </a:pPr>
            <a:r>
              <a:rPr sz="1200" dirty="0">
                <a:latin typeface="Avenir Next LT Pro Demi" panose="020B0704020202020204" pitchFamily="34" charset="0"/>
                <a:cs typeface="Calibri"/>
              </a:rPr>
              <a:t>Apple</a:t>
            </a:r>
            <a:r>
              <a:rPr sz="1200" spc="-10" dirty="0">
                <a:latin typeface="Avenir Next LT Pro Demi" panose="020B0704020202020204" pitchFamily="34" charset="0"/>
                <a:cs typeface="Calibri"/>
              </a:rPr>
              <a:t> Valley</a:t>
            </a:r>
            <a:r>
              <a:rPr sz="1200" spc="-20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 Demi" panose="020B0704020202020204" pitchFamily="34" charset="0"/>
                <a:cs typeface="Calibri"/>
              </a:rPr>
              <a:t>Transit</a:t>
            </a:r>
            <a:r>
              <a:rPr sz="1200" spc="-25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 Demi" panose="020B0704020202020204" pitchFamily="34" charset="0"/>
                <a:cs typeface="Calibri"/>
              </a:rPr>
              <a:t>Station</a:t>
            </a:r>
            <a:endParaRPr sz="1200">
              <a:latin typeface="Avenir Next LT Pro Demi" panose="020B0704020202020204" pitchFamily="34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3275" y="2942844"/>
            <a:ext cx="1952409" cy="22185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0"/>
              </a:spcBef>
            </a:pPr>
            <a:r>
              <a:rPr sz="1200" dirty="0">
                <a:latin typeface="Avenir Next LT Pro Demi" panose="020B0704020202020204" pitchFamily="34" charset="0"/>
                <a:cs typeface="Calibri"/>
              </a:rPr>
              <a:t>Burnsville</a:t>
            </a:r>
            <a:r>
              <a:rPr sz="1200" spc="-20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 Demi" panose="020B0704020202020204" pitchFamily="34" charset="0"/>
                <a:cs typeface="Calibri"/>
              </a:rPr>
              <a:t>Transit</a:t>
            </a:r>
            <a:r>
              <a:rPr sz="1200" spc="-20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 Demi" panose="020B0704020202020204" pitchFamily="34" charset="0"/>
                <a:cs typeface="Calibri"/>
              </a:rPr>
              <a:t>Station</a:t>
            </a:r>
            <a:endParaRPr sz="1200" dirty="0">
              <a:latin typeface="Avenir Next LT Pro Demi" panose="020B0704020202020204" pitchFamily="34" charset="0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55434" y="2979420"/>
            <a:ext cx="1682965" cy="22185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90"/>
              </a:spcBef>
            </a:pPr>
            <a:r>
              <a:rPr sz="1200" dirty="0">
                <a:latin typeface="Avenir Next LT Pro Demi" panose="020B0704020202020204" pitchFamily="34" charset="0"/>
                <a:cs typeface="Calibri"/>
              </a:rPr>
              <a:t>Eagan</a:t>
            </a:r>
            <a:r>
              <a:rPr sz="1200" spc="-10" dirty="0">
                <a:latin typeface="Avenir Next LT Pro Demi" panose="020B0704020202020204" pitchFamily="34" charset="0"/>
                <a:cs typeface="Calibri"/>
              </a:rPr>
              <a:t> Transit</a:t>
            </a:r>
            <a:r>
              <a:rPr sz="1200" spc="-40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 Demi" panose="020B0704020202020204" pitchFamily="34" charset="0"/>
                <a:cs typeface="Calibri"/>
              </a:rPr>
              <a:t>Station</a:t>
            </a:r>
            <a:endParaRPr sz="1200">
              <a:latin typeface="Avenir Next LT Pro Demi" panose="020B0704020202020204" pitchFamily="34" charset="0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2399" y="3980179"/>
            <a:ext cx="567454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MVTA</a:t>
            </a:r>
            <a:r>
              <a:rPr sz="4400" spc="-21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 </a:t>
            </a:r>
            <a:r>
              <a:rPr sz="4400" spc="-2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Transit</a:t>
            </a:r>
            <a:r>
              <a:rPr sz="4400" spc="-18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 </a:t>
            </a:r>
            <a:r>
              <a:rPr sz="4400" spc="-1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Stations</a:t>
            </a:r>
            <a:endParaRPr sz="4400" dirty="0">
              <a:latin typeface="Avenir Next LT Pro Demi" panose="020B0704020202020204" pitchFamily="34" charset="0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791" y="559308"/>
            <a:ext cx="2848178" cy="12923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43000" y="1524000"/>
            <a:ext cx="1908047" cy="22185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90"/>
              </a:spcBef>
            </a:pPr>
            <a:r>
              <a:rPr sz="1200" dirty="0">
                <a:latin typeface="Avenir Next LT Pro Demi" panose="020B0704020202020204" pitchFamily="34" charset="0"/>
                <a:cs typeface="Calibri"/>
              </a:rPr>
              <a:t>Blackhawk</a:t>
            </a:r>
            <a:r>
              <a:rPr sz="1200" spc="-30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dirty="0">
                <a:latin typeface="Avenir Next LT Pro Demi" panose="020B0704020202020204" pitchFamily="34" charset="0"/>
                <a:cs typeface="Calibri"/>
              </a:rPr>
              <a:t>Park</a:t>
            </a:r>
            <a:r>
              <a:rPr sz="1200" spc="-25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dirty="0">
                <a:latin typeface="Avenir Next LT Pro Demi" panose="020B0704020202020204" pitchFamily="34" charset="0"/>
                <a:cs typeface="Calibri"/>
              </a:rPr>
              <a:t>&amp;</a:t>
            </a:r>
            <a:r>
              <a:rPr sz="1200" spc="-5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spc="-20" dirty="0">
                <a:latin typeface="Avenir Next LT Pro Demi" panose="020B0704020202020204" pitchFamily="34" charset="0"/>
                <a:cs typeface="Calibri"/>
              </a:rPr>
              <a:t>Ride</a:t>
            </a:r>
            <a:endParaRPr sz="1200" dirty="0">
              <a:latin typeface="Avenir Next LT Pro Demi" panose="020B0704020202020204" pitchFamily="34" charset="0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02096" y="2910839"/>
            <a:ext cx="2848266" cy="158343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185915" y="2985516"/>
            <a:ext cx="1950720" cy="2205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556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80"/>
              </a:spcBef>
            </a:pPr>
            <a:r>
              <a:rPr sz="1200" dirty="0">
                <a:latin typeface="Avenir Next LT Pro Demi" panose="020B0704020202020204" pitchFamily="34" charset="0"/>
                <a:cs typeface="Calibri"/>
              </a:rPr>
              <a:t>Rosemount</a:t>
            </a:r>
            <a:r>
              <a:rPr sz="1200" spc="-25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 Demi" panose="020B0704020202020204" pitchFamily="34" charset="0"/>
                <a:cs typeface="Calibri"/>
              </a:rPr>
              <a:t>Transit</a:t>
            </a:r>
            <a:r>
              <a:rPr sz="1200" spc="-40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 Demi" panose="020B0704020202020204" pitchFamily="34" charset="0"/>
                <a:cs typeface="Calibri"/>
              </a:rPr>
              <a:t>Station</a:t>
            </a:r>
            <a:endParaRPr sz="1200">
              <a:latin typeface="Avenir Next LT Pro Demi" panose="020B0704020202020204" pitchFamily="34" charset="0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63996" y="559308"/>
            <a:ext cx="2849791" cy="129235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743700" y="1524000"/>
            <a:ext cx="2118360" cy="40652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90"/>
              </a:spcBef>
            </a:pPr>
            <a:r>
              <a:rPr sz="1200" dirty="0">
                <a:latin typeface="Avenir Next LT Pro Demi" panose="020B0704020202020204" pitchFamily="34" charset="0"/>
                <a:cs typeface="Calibri"/>
              </a:rPr>
              <a:t>Marschall</a:t>
            </a:r>
            <a:r>
              <a:rPr sz="1200" spc="-25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dirty="0">
                <a:latin typeface="Avenir Next LT Pro Demi" panose="020B0704020202020204" pitchFamily="34" charset="0"/>
                <a:cs typeface="Calibri"/>
              </a:rPr>
              <a:t>Road</a:t>
            </a:r>
            <a:r>
              <a:rPr sz="1200" spc="-5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 Demi" panose="020B0704020202020204" pitchFamily="34" charset="0"/>
                <a:cs typeface="Calibri"/>
              </a:rPr>
              <a:t>Transit</a:t>
            </a:r>
            <a:r>
              <a:rPr sz="1200" spc="-30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 Demi" panose="020B0704020202020204" pitchFamily="34" charset="0"/>
                <a:cs typeface="Calibri"/>
              </a:rPr>
              <a:t>Station</a:t>
            </a:r>
            <a:endParaRPr sz="1200">
              <a:latin typeface="Avenir Next LT Pro Demi" panose="020B0704020202020204" pitchFamily="34" charset="0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4508" y="2910839"/>
            <a:ext cx="2845244" cy="158318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91084" y="2988564"/>
            <a:ext cx="1945005" cy="4058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19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85"/>
              </a:spcBef>
            </a:pPr>
            <a:r>
              <a:rPr sz="1200" dirty="0">
                <a:latin typeface="Avenir Next LT Pro Demi" panose="020B0704020202020204" pitchFamily="34" charset="0"/>
                <a:cs typeface="Calibri"/>
              </a:rPr>
              <a:t>Cedar</a:t>
            </a:r>
            <a:r>
              <a:rPr sz="1200" spc="-10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dirty="0">
                <a:latin typeface="Avenir Next LT Pro Demi" panose="020B0704020202020204" pitchFamily="34" charset="0"/>
                <a:cs typeface="Calibri"/>
              </a:rPr>
              <a:t>Grove</a:t>
            </a:r>
            <a:r>
              <a:rPr sz="1200" spc="-40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 Demi" panose="020B0704020202020204" pitchFamily="34" charset="0"/>
                <a:cs typeface="Calibri"/>
              </a:rPr>
              <a:t>Transit</a:t>
            </a:r>
            <a:r>
              <a:rPr sz="1200" spc="-25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 Demi" panose="020B0704020202020204" pitchFamily="34" charset="0"/>
                <a:cs typeface="Calibri"/>
              </a:rPr>
              <a:t>Station</a:t>
            </a:r>
            <a:endParaRPr sz="1200" dirty="0">
              <a:latin typeface="Avenir Next LT Pro Demi" panose="020B0704020202020204" pitchFamily="34" charset="0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54679" y="1780032"/>
            <a:ext cx="2845244" cy="158343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657600" y="3043427"/>
            <a:ext cx="2298319" cy="22121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19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85"/>
              </a:spcBef>
            </a:pPr>
            <a:r>
              <a:rPr sz="1200" dirty="0">
                <a:latin typeface="Avenir Next LT Pro Demi" panose="020B0704020202020204" pitchFamily="34" charset="0"/>
                <a:cs typeface="Calibri"/>
              </a:rPr>
              <a:t>Palomino</a:t>
            </a:r>
            <a:r>
              <a:rPr sz="1200" spc="-10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dirty="0">
                <a:latin typeface="Avenir Next LT Pro Demi" panose="020B0704020202020204" pitchFamily="34" charset="0"/>
                <a:cs typeface="Calibri"/>
              </a:rPr>
              <a:t>Hills</a:t>
            </a:r>
            <a:r>
              <a:rPr sz="1200" spc="-10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dirty="0">
                <a:latin typeface="Avenir Next LT Pro Demi" panose="020B0704020202020204" pitchFamily="34" charset="0"/>
                <a:cs typeface="Calibri"/>
              </a:rPr>
              <a:t>Park</a:t>
            </a:r>
            <a:r>
              <a:rPr sz="1200" spc="-25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dirty="0">
                <a:latin typeface="Avenir Next LT Pro Demi" panose="020B0704020202020204" pitchFamily="34" charset="0"/>
                <a:cs typeface="Calibri"/>
              </a:rPr>
              <a:t>and</a:t>
            </a:r>
            <a:r>
              <a:rPr sz="1200" spc="-5" dirty="0">
                <a:latin typeface="Avenir Next LT Pro Demi" panose="020B0704020202020204" pitchFamily="34" charset="0"/>
                <a:cs typeface="Calibri"/>
              </a:rPr>
              <a:t> </a:t>
            </a:r>
            <a:r>
              <a:rPr sz="1200" spc="-20" dirty="0">
                <a:latin typeface="Avenir Next LT Pro Demi" panose="020B0704020202020204" pitchFamily="34" charset="0"/>
                <a:cs typeface="Calibri"/>
              </a:rPr>
              <a:t>Ride</a:t>
            </a:r>
            <a:endParaRPr sz="1200" dirty="0">
              <a:latin typeface="Avenir Next LT Pro Demi" panose="020B0704020202020204" pitchFamily="34" charset="0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64408" y="679704"/>
            <a:ext cx="2459735" cy="937259"/>
          </a:xfrm>
          <a:prstGeom prst="rect">
            <a:avLst/>
          </a:prstGeom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id="{8CD95A58-03B7-4F5A-36C9-27FE82873D1C}"/>
              </a:ext>
            </a:extLst>
          </p:cNvPr>
          <p:cNvSpPr txBox="1"/>
          <p:nvPr/>
        </p:nvSpPr>
        <p:spPr>
          <a:xfrm>
            <a:off x="329733" y="173827"/>
            <a:ext cx="137477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Family Resource Center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6938D69E-606A-567C-E6A9-5A4B044594E0}"/>
              </a:ext>
            </a:extLst>
          </p:cNvPr>
          <p:cNvSpPr txBox="1"/>
          <p:nvPr/>
        </p:nvSpPr>
        <p:spPr>
          <a:xfrm>
            <a:off x="7520893" y="173827"/>
            <a:ext cx="129222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MVTA</a:t>
            </a:r>
            <a:r>
              <a:rPr sz="800" spc="-55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Services</a:t>
            </a:r>
            <a:r>
              <a:rPr sz="800" spc="-15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|</a:t>
            </a:r>
            <a:r>
              <a:rPr sz="800" spc="-4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June 2023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48612" y="2410078"/>
            <a:ext cx="2749550" cy="1736373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spc="-4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Taking</a:t>
            </a:r>
            <a:r>
              <a:rPr sz="4000" spc="-17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 </a:t>
            </a:r>
            <a:r>
              <a:rPr sz="4000" spc="-7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MVTA </a:t>
            </a:r>
            <a:r>
              <a:rPr sz="4000" spc="-1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Connect</a:t>
            </a:r>
            <a:endParaRPr sz="4000" dirty="0">
              <a:latin typeface="Avenir Next LT Pro Demi" panose="020B0704020202020204" pitchFamily="34" charset="0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18915" y="510540"/>
            <a:ext cx="3194291" cy="21275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18915" y="2758440"/>
            <a:ext cx="3194291" cy="203301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r="17472"/>
          <a:stretch/>
        </p:blipFill>
        <p:spPr>
          <a:xfrm>
            <a:off x="6915724" y="1890253"/>
            <a:ext cx="1897394" cy="1736373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8953E318-0F3F-FC84-37DB-7828D583DB82}"/>
              </a:ext>
            </a:extLst>
          </p:cNvPr>
          <p:cNvSpPr txBox="1"/>
          <p:nvPr/>
        </p:nvSpPr>
        <p:spPr>
          <a:xfrm>
            <a:off x="329733" y="173827"/>
            <a:ext cx="137477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Family Resource Center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1003B0C3-357D-20AF-333B-E13E127F8287}"/>
              </a:ext>
            </a:extLst>
          </p:cNvPr>
          <p:cNvSpPr txBox="1"/>
          <p:nvPr/>
        </p:nvSpPr>
        <p:spPr>
          <a:xfrm>
            <a:off x="7520893" y="173827"/>
            <a:ext cx="129222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MVTA</a:t>
            </a:r>
            <a:r>
              <a:rPr sz="800" spc="-55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Services</a:t>
            </a:r>
            <a:r>
              <a:rPr sz="800" spc="-15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|</a:t>
            </a:r>
            <a:r>
              <a:rPr sz="800" spc="-4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June 2023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1340" y="574790"/>
            <a:ext cx="454406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dirty="0">
                <a:latin typeface="Avenir Next LT Pro Demi" panose="020B0704020202020204" pitchFamily="34" charset="0"/>
              </a:rPr>
              <a:t>What</a:t>
            </a:r>
            <a:r>
              <a:rPr b="0" spc="-60" dirty="0">
                <a:latin typeface="Avenir Next LT Pro Demi" panose="020B0704020202020204" pitchFamily="34" charset="0"/>
              </a:rPr>
              <a:t> </a:t>
            </a:r>
            <a:r>
              <a:rPr b="0" dirty="0">
                <a:latin typeface="Avenir Next LT Pro Demi" panose="020B0704020202020204" pitchFamily="34" charset="0"/>
              </a:rPr>
              <a:t>is</a:t>
            </a:r>
            <a:r>
              <a:rPr b="0" spc="-75" dirty="0">
                <a:latin typeface="Avenir Next LT Pro Demi" panose="020B0704020202020204" pitchFamily="34" charset="0"/>
              </a:rPr>
              <a:t> </a:t>
            </a:r>
            <a:r>
              <a:rPr b="0" spc="-50" dirty="0">
                <a:latin typeface="Avenir Next LT Pro Demi" panose="020B0704020202020204" pitchFamily="34" charset="0"/>
              </a:rPr>
              <a:t>MVTA</a:t>
            </a:r>
            <a:r>
              <a:rPr b="0" spc="-60" dirty="0">
                <a:latin typeface="Avenir Next LT Pro Demi" panose="020B0704020202020204" pitchFamily="34" charset="0"/>
              </a:rPr>
              <a:t> </a:t>
            </a:r>
            <a:r>
              <a:rPr b="0" spc="-10" dirty="0">
                <a:latin typeface="Avenir Next LT Pro Demi" panose="020B0704020202020204" pitchFamily="34" charset="0"/>
              </a:rPr>
              <a:t>Connect?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685800" y="1017860"/>
            <a:ext cx="6400800" cy="331501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297815" indent="-285750">
              <a:lnSpc>
                <a:spcPct val="100000"/>
              </a:lnSpc>
              <a:spcBef>
                <a:spcPts val="890"/>
              </a:spcBef>
              <a:buFont typeface="Arial"/>
              <a:buChar char="–"/>
              <a:tabLst>
                <a:tab pos="297815" algn="l"/>
                <a:tab pos="298450" algn="l"/>
              </a:tabLst>
            </a:pPr>
            <a:r>
              <a:rPr spc="170" dirty="0">
                <a:latin typeface="Avenir Next LT Pro" panose="020B0504020202020204" pitchFamily="34" charset="0"/>
              </a:rPr>
              <a:t>On-</a:t>
            </a:r>
            <a:r>
              <a:rPr spc="160" dirty="0">
                <a:latin typeface="Avenir Next LT Pro" panose="020B0504020202020204" pitchFamily="34" charset="0"/>
              </a:rPr>
              <a:t>demand</a:t>
            </a:r>
            <a:r>
              <a:rPr spc="70" dirty="0">
                <a:latin typeface="Avenir Next LT Pro" panose="020B0504020202020204" pitchFamily="34" charset="0"/>
              </a:rPr>
              <a:t> </a:t>
            </a:r>
            <a:r>
              <a:rPr spc="85" dirty="0">
                <a:latin typeface="Avenir Next LT Pro" panose="020B0504020202020204" pitchFamily="34" charset="0"/>
              </a:rPr>
              <a:t>service,</a:t>
            </a:r>
            <a:r>
              <a:rPr spc="-5" dirty="0">
                <a:latin typeface="Avenir Next LT Pro" panose="020B0504020202020204" pitchFamily="34" charset="0"/>
              </a:rPr>
              <a:t> </a:t>
            </a:r>
            <a:r>
              <a:rPr spc="165" dirty="0">
                <a:latin typeface="Avenir Next LT Pro" panose="020B0504020202020204" pitchFamily="34" charset="0"/>
              </a:rPr>
              <a:t>booked</a:t>
            </a:r>
            <a:r>
              <a:rPr spc="60" dirty="0">
                <a:latin typeface="Avenir Next LT Pro" panose="020B0504020202020204" pitchFamily="34" charset="0"/>
              </a:rPr>
              <a:t> </a:t>
            </a:r>
            <a:r>
              <a:rPr spc="70" dirty="0">
                <a:latin typeface="Avenir Next LT Pro" panose="020B0504020202020204" pitchFamily="34" charset="0"/>
              </a:rPr>
              <a:t>via </a:t>
            </a:r>
            <a:r>
              <a:rPr spc="105" dirty="0">
                <a:latin typeface="Avenir Next LT Pro" panose="020B0504020202020204" pitchFamily="34" charset="0"/>
              </a:rPr>
              <a:t>an</a:t>
            </a:r>
            <a:r>
              <a:rPr spc="85" dirty="0">
                <a:latin typeface="Avenir Next LT Pro" panose="020B0504020202020204" pitchFamily="34" charset="0"/>
              </a:rPr>
              <a:t> </a:t>
            </a:r>
            <a:r>
              <a:rPr spc="150" dirty="0">
                <a:latin typeface="Avenir Next LT Pro" panose="020B0504020202020204" pitchFamily="34" charset="0"/>
              </a:rPr>
              <a:t>app</a:t>
            </a:r>
          </a:p>
          <a:p>
            <a:pPr marL="297180" indent="-285115">
              <a:lnSpc>
                <a:spcPct val="100000"/>
              </a:lnSpc>
              <a:spcBef>
                <a:spcPts val="790"/>
              </a:spcBef>
              <a:buFont typeface="Arial"/>
              <a:buChar char="–"/>
              <a:tabLst>
                <a:tab pos="297180" algn="l"/>
                <a:tab pos="297815" algn="l"/>
              </a:tabLst>
            </a:pPr>
            <a:r>
              <a:rPr spc="50" dirty="0">
                <a:latin typeface="Avenir Next LT Pro" panose="020B0504020202020204" pitchFamily="34" charset="0"/>
              </a:rPr>
              <a:t>First-last </a:t>
            </a:r>
            <a:r>
              <a:rPr spc="95" dirty="0">
                <a:latin typeface="Avenir Next LT Pro" panose="020B0504020202020204" pitchFamily="34" charset="0"/>
              </a:rPr>
              <a:t>mile</a:t>
            </a:r>
            <a:r>
              <a:rPr spc="55" dirty="0">
                <a:latin typeface="Avenir Next LT Pro" panose="020B0504020202020204" pitchFamily="34" charset="0"/>
              </a:rPr>
              <a:t> </a:t>
            </a:r>
            <a:r>
              <a:rPr spc="95" dirty="0">
                <a:latin typeface="Avenir Next LT Pro" panose="020B0504020202020204" pitchFamily="34" charset="0"/>
              </a:rPr>
              <a:t>service</a:t>
            </a:r>
            <a:r>
              <a:rPr spc="45" dirty="0">
                <a:latin typeface="Avenir Next LT Pro" panose="020B0504020202020204" pitchFamily="34" charset="0"/>
              </a:rPr>
              <a:t> </a:t>
            </a:r>
            <a:r>
              <a:rPr spc="90" dirty="0">
                <a:latin typeface="Avenir Next LT Pro" panose="020B0504020202020204" pitchFamily="34" charset="0"/>
              </a:rPr>
              <a:t>or</a:t>
            </a:r>
            <a:r>
              <a:rPr spc="45" dirty="0">
                <a:latin typeface="Avenir Next LT Pro" panose="020B0504020202020204" pitchFamily="34" charset="0"/>
              </a:rPr>
              <a:t> </a:t>
            </a:r>
            <a:r>
              <a:rPr spc="110" dirty="0">
                <a:latin typeface="Avenir Next LT Pro" panose="020B0504020202020204" pitchFamily="34" charset="0"/>
              </a:rPr>
              <a:t>a</a:t>
            </a:r>
            <a:r>
              <a:rPr spc="60" dirty="0">
                <a:latin typeface="Avenir Next LT Pro" panose="020B0504020202020204" pitchFamily="34" charset="0"/>
              </a:rPr>
              <a:t> </a:t>
            </a:r>
            <a:r>
              <a:rPr spc="-10" dirty="0">
                <a:latin typeface="Avenir Next LT Pro" panose="020B0504020202020204" pitchFamily="34" charset="0"/>
              </a:rPr>
              <a:t>“link”</a:t>
            </a:r>
          </a:p>
          <a:p>
            <a:pPr marL="297180" indent="-285115">
              <a:lnSpc>
                <a:spcPct val="100000"/>
              </a:lnSpc>
              <a:spcBef>
                <a:spcPts val="805"/>
              </a:spcBef>
              <a:buFont typeface="Arial"/>
              <a:buChar char="–"/>
              <a:tabLst>
                <a:tab pos="297180" algn="l"/>
                <a:tab pos="297815" algn="l"/>
              </a:tabLst>
            </a:pPr>
            <a:r>
              <a:rPr spc="110" dirty="0">
                <a:latin typeface="Avenir Next LT Pro" panose="020B0504020202020204" pitchFamily="34" charset="0"/>
              </a:rPr>
              <a:t>Service</a:t>
            </a:r>
            <a:r>
              <a:rPr spc="50" dirty="0">
                <a:latin typeface="Avenir Next LT Pro" panose="020B0504020202020204" pitchFamily="34" charset="0"/>
              </a:rPr>
              <a:t> </a:t>
            </a:r>
            <a:r>
              <a:rPr spc="70" dirty="0">
                <a:latin typeface="Avenir Next LT Pro" panose="020B0504020202020204" pitchFamily="34" charset="0"/>
              </a:rPr>
              <a:t>is</a:t>
            </a:r>
            <a:r>
              <a:rPr spc="55" dirty="0">
                <a:latin typeface="Avenir Next LT Pro" panose="020B0504020202020204" pitchFamily="34" charset="0"/>
              </a:rPr>
              <a:t> </a:t>
            </a:r>
            <a:r>
              <a:rPr spc="160" dirty="0">
                <a:latin typeface="Avenir Next LT Pro" panose="020B0504020202020204" pitchFamily="34" charset="0"/>
              </a:rPr>
              <a:t>based</a:t>
            </a:r>
            <a:r>
              <a:rPr spc="65" dirty="0">
                <a:latin typeface="Avenir Next LT Pro" panose="020B0504020202020204" pitchFamily="34" charset="0"/>
              </a:rPr>
              <a:t> </a:t>
            </a:r>
            <a:r>
              <a:rPr spc="140" dirty="0">
                <a:latin typeface="Avenir Next LT Pro" panose="020B0504020202020204" pitchFamily="34" charset="0"/>
              </a:rPr>
              <a:t>on</a:t>
            </a:r>
            <a:r>
              <a:rPr spc="65" dirty="0">
                <a:latin typeface="Avenir Next LT Pro" panose="020B0504020202020204" pitchFamily="34" charset="0"/>
              </a:rPr>
              <a:t> </a:t>
            </a:r>
            <a:r>
              <a:rPr spc="55" dirty="0">
                <a:latin typeface="Avenir Next LT Pro" panose="020B0504020202020204" pitchFamily="34" charset="0"/>
              </a:rPr>
              <a:t>availability</a:t>
            </a:r>
          </a:p>
          <a:p>
            <a:pPr marL="297180" indent="-285115">
              <a:lnSpc>
                <a:spcPct val="100000"/>
              </a:lnSpc>
              <a:spcBef>
                <a:spcPts val="805"/>
              </a:spcBef>
              <a:buFont typeface="Arial"/>
              <a:buChar char="–"/>
              <a:tabLst>
                <a:tab pos="297180" algn="l"/>
                <a:tab pos="297815" algn="l"/>
              </a:tabLst>
            </a:pPr>
            <a:r>
              <a:rPr spc="150" dirty="0">
                <a:latin typeface="Avenir Next LT Pro" panose="020B0504020202020204" pitchFamily="34" charset="0"/>
              </a:rPr>
              <a:t>$3</a:t>
            </a:r>
            <a:r>
              <a:rPr spc="40" dirty="0">
                <a:latin typeface="Avenir Next LT Pro" panose="020B0504020202020204" pitchFamily="34" charset="0"/>
              </a:rPr>
              <a:t> </a:t>
            </a:r>
            <a:r>
              <a:rPr spc="50" dirty="0">
                <a:latin typeface="Avenir Next LT Pro" panose="020B0504020202020204" pitchFamily="34" charset="0"/>
              </a:rPr>
              <a:t>fare</a:t>
            </a:r>
            <a:r>
              <a:rPr spc="60" dirty="0">
                <a:latin typeface="Avenir Next LT Pro" panose="020B0504020202020204" pitchFamily="34" charset="0"/>
              </a:rPr>
              <a:t> </a:t>
            </a:r>
            <a:r>
              <a:rPr spc="85" dirty="0">
                <a:latin typeface="Avenir Next LT Pro" panose="020B0504020202020204" pitchFamily="34" charset="0"/>
              </a:rPr>
              <a:t>(one-</a:t>
            </a:r>
            <a:r>
              <a:rPr spc="30" dirty="0">
                <a:latin typeface="Avenir Next LT Pro" panose="020B0504020202020204" pitchFamily="34" charset="0"/>
              </a:rPr>
              <a:t>way)</a:t>
            </a:r>
          </a:p>
          <a:p>
            <a:pPr marL="297180" indent="-285115">
              <a:lnSpc>
                <a:spcPct val="100000"/>
              </a:lnSpc>
              <a:spcBef>
                <a:spcPts val="790"/>
              </a:spcBef>
              <a:buFont typeface="Arial"/>
              <a:buChar char="–"/>
              <a:tabLst>
                <a:tab pos="297180" algn="l"/>
                <a:tab pos="297815" algn="l"/>
              </a:tabLst>
            </a:pPr>
            <a:r>
              <a:rPr spc="100" dirty="0">
                <a:latin typeface="Avenir Next LT Pro" panose="020B0504020202020204" pitchFamily="34" charset="0"/>
              </a:rPr>
              <a:t>Runs</a:t>
            </a:r>
            <a:r>
              <a:rPr spc="65" dirty="0">
                <a:latin typeface="Avenir Next LT Pro" panose="020B0504020202020204" pitchFamily="34" charset="0"/>
              </a:rPr>
              <a:t> </a:t>
            </a:r>
            <a:r>
              <a:rPr spc="135" dirty="0">
                <a:latin typeface="Avenir Next LT Pro" panose="020B0504020202020204" pitchFamily="34" charset="0"/>
              </a:rPr>
              <a:t>6am</a:t>
            </a:r>
            <a:r>
              <a:rPr spc="55" dirty="0">
                <a:latin typeface="Avenir Next LT Pro" panose="020B0504020202020204" pitchFamily="34" charset="0"/>
              </a:rPr>
              <a:t> to</a:t>
            </a:r>
            <a:r>
              <a:rPr spc="60" dirty="0">
                <a:latin typeface="Avenir Next LT Pro" panose="020B0504020202020204" pitchFamily="34" charset="0"/>
              </a:rPr>
              <a:t> </a:t>
            </a:r>
            <a:r>
              <a:rPr spc="130" dirty="0">
                <a:latin typeface="Avenir Next LT Pro" panose="020B0504020202020204" pitchFamily="34" charset="0"/>
              </a:rPr>
              <a:t>9pm,</a:t>
            </a:r>
            <a:r>
              <a:rPr spc="-10" dirty="0">
                <a:latin typeface="Avenir Next LT Pro" panose="020B0504020202020204" pitchFamily="34" charset="0"/>
              </a:rPr>
              <a:t> </a:t>
            </a:r>
            <a:r>
              <a:rPr spc="145" dirty="0">
                <a:latin typeface="Avenir Next LT Pro" panose="020B0504020202020204" pitchFamily="34" charset="0"/>
              </a:rPr>
              <a:t>7</a:t>
            </a:r>
            <a:r>
              <a:rPr spc="55" dirty="0">
                <a:latin typeface="Avenir Next LT Pro" panose="020B0504020202020204" pitchFamily="34" charset="0"/>
              </a:rPr>
              <a:t> </a:t>
            </a:r>
            <a:r>
              <a:rPr spc="120" dirty="0">
                <a:latin typeface="Avenir Next LT Pro" panose="020B0504020202020204" pitchFamily="34" charset="0"/>
              </a:rPr>
              <a:t>days</a:t>
            </a:r>
            <a:r>
              <a:rPr spc="70" dirty="0">
                <a:latin typeface="Avenir Next LT Pro" panose="020B0504020202020204" pitchFamily="34" charset="0"/>
              </a:rPr>
              <a:t> </a:t>
            </a:r>
            <a:r>
              <a:rPr spc="110" dirty="0">
                <a:latin typeface="Avenir Next LT Pro" panose="020B0504020202020204" pitchFamily="34" charset="0"/>
              </a:rPr>
              <a:t>a</a:t>
            </a:r>
            <a:r>
              <a:rPr spc="65" dirty="0">
                <a:latin typeface="Avenir Next LT Pro" panose="020B0504020202020204" pitchFamily="34" charset="0"/>
              </a:rPr>
              <a:t> </a:t>
            </a:r>
            <a:r>
              <a:rPr spc="95" dirty="0">
                <a:latin typeface="Avenir Next LT Pro" panose="020B0504020202020204" pitchFamily="34" charset="0"/>
              </a:rPr>
              <a:t>week</a:t>
            </a:r>
          </a:p>
          <a:p>
            <a:pPr marL="297180" indent="-285115">
              <a:lnSpc>
                <a:spcPct val="100000"/>
              </a:lnSpc>
              <a:spcBef>
                <a:spcPts val="805"/>
              </a:spcBef>
              <a:buFont typeface="Arial"/>
              <a:buChar char="–"/>
              <a:tabLst>
                <a:tab pos="297180" algn="l"/>
                <a:tab pos="297815" algn="l"/>
              </a:tabLst>
            </a:pPr>
            <a:r>
              <a:rPr spc="110" dirty="0">
                <a:latin typeface="Avenir Next LT Pro" panose="020B0504020202020204" pitchFamily="34" charset="0"/>
              </a:rPr>
              <a:t>Serves</a:t>
            </a:r>
            <a:r>
              <a:rPr spc="40" dirty="0">
                <a:latin typeface="Avenir Next LT Pro" panose="020B0504020202020204" pitchFamily="34" charset="0"/>
              </a:rPr>
              <a:t> </a:t>
            </a:r>
            <a:r>
              <a:rPr spc="175" dirty="0">
                <a:latin typeface="Avenir Next LT Pro" panose="020B0504020202020204" pitchFamily="34" charset="0"/>
              </a:rPr>
              <a:t>Apple</a:t>
            </a:r>
            <a:r>
              <a:rPr spc="40" dirty="0">
                <a:latin typeface="Avenir Next LT Pro" panose="020B0504020202020204" pitchFamily="34" charset="0"/>
              </a:rPr>
              <a:t> </a:t>
            </a:r>
            <a:r>
              <a:rPr spc="45" dirty="0">
                <a:latin typeface="Avenir Next LT Pro" panose="020B0504020202020204" pitchFamily="34" charset="0"/>
              </a:rPr>
              <a:t>Valley,</a:t>
            </a:r>
            <a:r>
              <a:rPr spc="15" dirty="0">
                <a:latin typeface="Avenir Next LT Pro" panose="020B0504020202020204" pitchFamily="34" charset="0"/>
              </a:rPr>
              <a:t> </a:t>
            </a:r>
            <a:r>
              <a:rPr spc="75" dirty="0">
                <a:latin typeface="Avenir Next LT Pro" panose="020B0504020202020204" pitchFamily="34" charset="0"/>
              </a:rPr>
              <a:t>Burnsville,</a:t>
            </a:r>
            <a:r>
              <a:rPr spc="5" dirty="0">
                <a:latin typeface="Avenir Next LT Pro" panose="020B0504020202020204" pitchFamily="34" charset="0"/>
              </a:rPr>
              <a:t> </a:t>
            </a:r>
            <a:r>
              <a:rPr spc="100" dirty="0">
                <a:latin typeface="Avenir Next LT Pro" panose="020B0504020202020204" pitchFamily="34" charset="0"/>
              </a:rPr>
              <a:t>Rosemount,</a:t>
            </a:r>
            <a:r>
              <a:rPr spc="35" dirty="0">
                <a:latin typeface="Avenir Next LT Pro" panose="020B0504020202020204" pitchFamily="34" charset="0"/>
              </a:rPr>
              <a:t> </a:t>
            </a:r>
            <a:r>
              <a:rPr spc="145" dirty="0">
                <a:latin typeface="Avenir Next LT Pro" panose="020B0504020202020204" pitchFamily="34" charset="0"/>
              </a:rPr>
              <a:t>and</a:t>
            </a:r>
            <a:r>
              <a:rPr spc="75" dirty="0">
                <a:latin typeface="Avenir Next LT Pro" panose="020B0504020202020204" pitchFamily="34" charset="0"/>
              </a:rPr>
              <a:t> </a:t>
            </a:r>
            <a:r>
              <a:rPr spc="150" dirty="0">
                <a:latin typeface="Avenir Next LT Pro" panose="020B0504020202020204" pitchFamily="34" charset="0"/>
              </a:rPr>
              <a:t>Savage</a:t>
            </a:r>
          </a:p>
          <a:p>
            <a:pPr marL="297180" indent="-285115">
              <a:lnSpc>
                <a:spcPct val="100000"/>
              </a:lnSpc>
              <a:spcBef>
                <a:spcPts val="805"/>
              </a:spcBef>
              <a:buFont typeface="Arial"/>
              <a:buChar char="–"/>
              <a:tabLst>
                <a:tab pos="297180" algn="l"/>
                <a:tab pos="297815" algn="l"/>
              </a:tabLst>
            </a:pPr>
            <a:r>
              <a:rPr spc="140" dirty="0">
                <a:latin typeface="Avenir Next LT Pro" panose="020B0504020202020204" pitchFamily="34" charset="0"/>
              </a:rPr>
              <a:t>Also</a:t>
            </a:r>
            <a:r>
              <a:rPr spc="60" dirty="0">
                <a:latin typeface="Avenir Next LT Pro" panose="020B0504020202020204" pitchFamily="34" charset="0"/>
              </a:rPr>
              <a:t> </a:t>
            </a:r>
            <a:r>
              <a:rPr spc="95" dirty="0">
                <a:latin typeface="Avenir Next LT Pro" panose="020B0504020202020204" pitchFamily="34" charset="0"/>
              </a:rPr>
              <a:t>serves</a:t>
            </a:r>
            <a:r>
              <a:rPr spc="70" dirty="0">
                <a:latin typeface="Avenir Next LT Pro" panose="020B0504020202020204" pitchFamily="34" charset="0"/>
              </a:rPr>
              <a:t> </a:t>
            </a:r>
            <a:r>
              <a:rPr spc="65" dirty="0">
                <a:latin typeface="Avenir Next LT Pro" panose="020B0504020202020204" pitchFamily="34" charset="0"/>
              </a:rPr>
              <a:t>the </a:t>
            </a:r>
            <a:r>
              <a:rPr spc="110" dirty="0">
                <a:latin typeface="Avenir Next LT Pro" panose="020B0504020202020204" pitchFamily="34" charset="0"/>
              </a:rPr>
              <a:t>City</a:t>
            </a:r>
            <a:r>
              <a:rPr spc="60" dirty="0">
                <a:latin typeface="Avenir Next LT Pro" panose="020B0504020202020204" pitchFamily="34" charset="0"/>
              </a:rPr>
              <a:t> </a:t>
            </a:r>
            <a:r>
              <a:rPr spc="65" dirty="0">
                <a:latin typeface="Avenir Next LT Pro" panose="020B0504020202020204" pitchFamily="34" charset="0"/>
              </a:rPr>
              <a:t>of</a:t>
            </a:r>
            <a:r>
              <a:rPr spc="120" dirty="0">
                <a:latin typeface="Avenir Next LT Pro" panose="020B0504020202020204" pitchFamily="34" charset="0"/>
              </a:rPr>
              <a:t> </a:t>
            </a:r>
            <a:r>
              <a:rPr spc="170" dirty="0">
                <a:latin typeface="Avenir Next LT Pro" panose="020B0504020202020204" pitchFamily="34" charset="0"/>
              </a:rPr>
              <a:t>Eagan</a:t>
            </a:r>
            <a:r>
              <a:rPr spc="70" dirty="0">
                <a:latin typeface="Avenir Next LT Pro" panose="020B0504020202020204" pitchFamily="34" charset="0"/>
              </a:rPr>
              <a:t> </a:t>
            </a:r>
            <a:r>
              <a:rPr spc="75" dirty="0">
                <a:latin typeface="Avenir Next LT Pro" panose="020B0504020202020204" pitchFamily="34" charset="0"/>
              </a:rPr>
              <a:t>(separate</a:t>
            </a:r>
            <a:r>
              <a:rPr spc="90" dirty="0">
                <a:latin typeface="Avenir Next LT Pro" panose="020B0504020202020204" pitchFamily="34" charset="0"/>
              </a:rPr>
              <a:t> zone)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02AFFE5-416F-5584-5CC1-F84580F67406}"/>
              </a:ext>
            </a:extLst>
          </p:cNvPr>
          <p:cNvSpPr txBox="1"/>
          <p:nvPr/>
        </p:nvSpPr>
        <p:spPr>
          <a:xfrm>
            <a:off x="329733" y="173827"/>
            <a:ext cx="137477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Family Resource Center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08D7F742-35A1-9FB7-7CF5-1367E675859E}"/>
              </a:ext>
            </a:extLst>
          </p:cNvPr>
          <p:cNvSpPr txBox="1"/>
          <p:nvPr/>
        </p:nvSpPr>
        <p:spPr>
          <a:xfrm>
            <a:off x="7520893" y="173827"/>
            <a:ext cx="129222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MVTA</a:t>
            </a:r>
            <a:r>
              <a:rPr sz="800" spc="-55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Services</a:t>
            </a:r>
            <a:r>
              <a:rPr sz="800" spc="-15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|</a:t>
            </a:r>
            <a:r>
              <a:rPr sz="800" spc="-4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June 2023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  <p:pic>
        <p:nvPicPr>
          <p:cNvPr id="8" name="object 8">
            <a:extLst>
              <a:ext uri="{FF2B5EF4-FFF2-40B4-BE49-F238E27FC236}">
                <a16:creationId xmlns:a16="http://schemas.microsoft.com/office/drawing/2014/main" id="{CAAE4F9B-B9A3-9531-4FBF-57F4C68FBC6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3019" y="1885950"/>
            <a:ext cx="2555747" cy="10119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1340" y="574790"/>
            <a:ext cx="4527296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dirty="0">
                <a:latin typeface="Avenir Next LT Pro Demi" panose="020B0704020202020204" pitchFamily="34" charset="0"/>
              </a:rPr>
              <a:t>Preparing</a:t>
            </a:r>
            <a:r>
              <a:rPr b="0" spc="-95" dirty="0">
                <a:latin typeface="Avenir Next LT Pro Demi" panose="020B0704020202020204" pitchFamily="34" charset="0"/>
              </a:rPr>
              <a:t> </a:t>
            </a:r>
            <a:r>
              <a:rPr b="0" dirty="0">
                <a:latin typeface="Avenir Next LT Pro Demi" panose="020B0704020202020204" pitchFamily="34" charset="0"/>
              </a:rPr>
              <a:t>for</a:t>
            </a:r>
            <a:r>
              <a:rPr b="0" spc="-100" dirty="0">
                <a:latin typeface="Avenir Next LT Pro Demi" panose="020B0704020202020204" pitchFamily="34" charset="0"/>
              </a:rPr>
              <a:t> </a:t>
            </a:r>
            <a:r>
              <a:rPr b="0" spc="-50" dirty="0">
                <a:latin typeface="Avenir Next LT Pro Demi" panose="020B0704020202020204" pitchFamily="34" charset="0"/>
              </a:rPr>
              <a:t>Your</a:t>
            </a:r>
            <a:r>
              <a:rPr b="0" spc="-105" dirty="0">
                <a:latin typeface="Avenir Next LT Pro Demi" panose="020B0704020202020204" pitchFamily="34" charset="0"/>
              </a:rPr>
              <a:t> </a:t>
            </a:r>
            <a:r>
              <a:rPr b="0" spc="-20" dirty="0">
                <a:latin typeface="Avenir Next LT Pro Demi" panose="020B0704020202020204" pitchFamily="34" charset="0"/>
              </a:rPr>
              <a:t>Trip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657350"/>
            <a:ext cx="3384546" cy="2312787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5BD1F42B-357D-715E-D696-4EB4AD92ABF2}"/>
              </a:ext>
            </a:extLst>
          </p:cNvPr>
          <p:cNvSpPr txBox="1"/>
          <p:nvPr/>
        </p:nvSpPr>
        <p:spPr>
          <a:xfrm>
            <a:off x="329733" y="173827"/>
            <a:ext cx="137477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Family Resource Center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5C6226A9-F552-7F2F-667D-142B84F94585}"/>
              </a:ext>
            </a:extLst>
          </p:cNvPr>
          <p:cNvSpPr txBox="1"/>
          <p:nvPr/>
        </p:nvSpPr>
        <p:spPr>
          <a:xfrm>
            <a:off x="7520893" y="173827"/>
            <a:ext cx="129222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MVTA</a:t>
            </a:r>
            <a:r>
              <a:rPr sz="800" spc="-55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Services</a:t>
            </a:r>
            <a:r>
              <a:rPr sz="800" spc="-15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|</a:t>
            </a:r>
            <a:r>
              <a:rPr sz="800" spc="-4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June 2023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6530E96D-0392-03FB-B5CD-173D7EA02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47" y="1282247"/>
            <a:ext cx="1696213" cy="1696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 descr="A picture containing text, screenshot, parking&#10;&#10;Description automatically generated">
            <a:extLst>
              <a:ext uri="{FF2B5EF4-FFF2-40B4-BE49-F238E27FC236}">
                <a16:creationId xmlns:a16="http://schemas.microsoft.com/office/drawing/2014/main" id="{4E1DF535-4D60-5243-3A5E-773121395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282247"/>
            <a:ext cx="2909270" cy="2909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Qr code&#10;&#10;Description automatically generated">
            <a:extLst>
              <a:ext uri="{FF2B5EF4-FFF2-40B4-BE49-F238E27FC236}">
                <a16:creationId xmlns:a16="http://schemas.microsoft.com/office/drawing/2014/main" id="{E7BBA1F9-AFAD-D600-BC12-AF3019093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09950"/>
            <a:ext cx="1300109" cy="130010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dirty="0">
                <a:latin typeface="Avenir Next LT Pro Demi" panose="020B0704020202020204" pitchFamily="34" charset="0"/>
              </a:rPr>
              <a:t>How</a:t>
            </a:r>
            <a:r>
              <a:rPr b="0" spc="-60" dirty="0">
                <a:latin typeface="Avenir Next LT Pro Demi" panose="020B0704020202020204" pitchFamily="34" charset="0"/>
              </a:rPr>
              <a:t> </a:t>
            </a:r>
            <a:r>
              <a:rPr b="0" dirty="0">
                <a:latin typeface="Avenir Next LT Pro Demi" panose="020B0704020202020204" pitchFamily="34" charset="0"/>
              </a:rPr>
              <a:t>to</a:t>
            </a:r>
            <a:r>
              <a:rPr b="0" spc="-45" dirty="0">
                <a:latin typeface="Avenir Next LT Pro Demi" panose="020B0704020202020204" pitchFamily="34" charset="0"/>
              </a:rPr>
              <a:t> </a:t>
            </a:r>
            <a:r>
              <a:rPr b="0" dirty="0">
                <a:latin typeface="Avenir Next LT Pro Demi" panose="020B0704020202020204" pitchFamily="34" charset="0"/>
              </a:rPr>
              <a:t>Ride</a:t>
            </a:r>
            <a:r>
              <a:rPr b="0" spc="-45" dirty="0">
                <a:latin typeface="Avenir Next LT Pro Demi" panose="020B0704020202020204" pitchFamily="34" charset="0"/>
              </a:rPr>
              <a:t> </a:t>
            </a:r>
            <a:r>
              <a:rPr b="0" dirty="0">
                <a:latin typeface="Avenir Next LT Pro Demi" panose="020B0704020202020204" pitchFamily="34" charset="0"/>
              </a:rPr>
              <a:t>the</a:t>
            </a:r>
            <a:r>
              <a:rPr b="0" spc="-45" dirty="0">
                <a:latin typeface="Avenir Next LT Pro Demi" panose="020B0704020202020204" pitchFamily="34" charset="0"/>
              </a:rPr>
              <a:t> </a:t>
            </a:r>
            <a:r>
              <a:rPr b="0" spc="-25" dirty="0">
                <a:latin typeface="Avenir Next LT Pro Demi" panose="020B0704020202020204" pitchFamily="34" charset="0"/>
              </a:rPr>
              <a:t>Bus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B60329C-BA6C-EAB0-ECAD-CD3CD458347F}"/>
              </a:ext>
            </a:extLst>
          </p:cNvPr>
          <p:cNvSpPr txBox="1"/>
          <p:nvPr/>
        </p:nvSpPr>
        <p:spPr>
          <a:xfrm>
            <a:off x="329733" y="173827"/>
            <a:ext cx="137477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Family Resource Center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95F2A42-A341-7CC5-4571-B5120D5CE117}"/>
              </a:ext>
            </a:extLst>
          </p:cNvPr>
          <p:cNvSpPr txBox="1"/>
          <p:nvPr/>
        </p:nvSpPr>
        <p:spPr>
          <a:xfrm>
            <a:off x="7520893" y="173827"/>
            <a:ext cx="129222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MVTA</a:t>
            </a:r>
            <a:r>
              <a:rPr sz="800" spc="-55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Services</a:t>
            </a:r>
            <a:r>
              <a:rPr sz="800" spc="-15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|</a:t>
            </a:r>
            <a:r>
              <a:rPr sz="800" spc="-4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June 2023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  <p:pic>
        <p:nvPicPr>
          <p:cNvPr id="9" name="Picture 8" descr="A group of people waiting for a bus&#10;&#10;Description automatically generated with low confidence">
            <a:extLst>
              <a:ext uri="{FF2B5EF4-FFF2-40B4-BE49-F238E27FC236}">
                <a16:creationId xmlns:a16="http://schemas.microsoft.com/office/drawing/2014/main" id="{84321FCD-2D6D-9C26-42D5-3FA296EE9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77" y="1291296"/>
            <a:ext cx="5408845" cy="3043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520893" y="173827"/>
            <a:ext cx="129222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MVTA</a:t>
            </a:r>
            <a:r>
              <a:rPr sz="800" spc="-5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Services</a:t>
            </a:r>
            <a:r>
              <a:rPr sz="800" spc="-1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|</a:t>
            </a:r>
            <a:r>
              <a:rPr sz="800" spc="-40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October</a:t>
            </a:r>
            <a:r>
              <a:rPr sz="800" spc="-1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00533C"/>
                </a:solidFill>
                <a:latin typeface="Calibri"/>
                <a:cs typeface="Calibri"/>
              </a:rPr>
              <a:t>2022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83051" y="0"/>
            <a:ext cx="6060948" cy="51434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7225" y="2115079"/>
            <a:ext cx="2340610" cy="1575431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spc="-2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Taking</a:t>
            </a:r>
            <a:r>
              <a:rPr sz="3600" spc="-16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 </a:t>
            </a:r>
            <a:r>
              <a:rPr sz="3600" spc="-25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Fixed </a:t>
            </a:r>
            <a:r>
              <a:rPr sz="3600" spc="-10" dirty="0">
                <a:solidFill>
                  <a:srgbClr val="585858"/>
                </a:solidFill>
                <a:latin typeface="Avenir Next LT Pro Demi" panose="020B0704020202020204" pitchFamily="34" charset="0"/>
                <a:cs typeface="Calibri"/>
              </a:rPr>
              <a:t>Route</a:t>
            </a:r>
            <a:endParaRPr sz="3600" dirty="0">
              <a:latin typeface="Avenir Next LT Pro Demi" panose="020B0704020202020204" pitchFamily="34" charset="0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B5624655-1801-E907-ED54-122BE3EFB33D}"/>
              </a:ext>
            </a:extLst>
          </p:cNvPr>
          <p:cNvSpPr txBox="1"/>
          <p:nvPr/>
        </p:nvSpPr>
        <p:spPr>
          <a:xfrm>
            <a:off x="329733" y="173827"/>
            <a:ext cx="137477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Family Resource Center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520893" y="173827"/>
            <a:ext cx="129222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MVTA</a:t>
            </a:r>
            <a:r>
              <a:rPr sz="800" spc="-5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Services</a:t>
            </a:r>
            <a:r>
              <a:rPr sz="800" spc="-1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|</a:t>
            </a:r>
            <a:r>
              <a:rPr sz="800" spc="-40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533C"/>
                </a:solidFill>
                <a:latin typeface="Calibri"/>
                <a:cs typeface="Calibri"/>
              </a:rPr>
              <a:t>October</a:t>
            </a:r>
            <a:r>
              <a:rPr sz="800" spc="-15" dirty="0">
                <a:solidFill>
                  <a:srgbClr val="00533C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00533C"/>
                </a:solidFill>
                <a:latin typeface="Calibri"/>
                <a:cs typeface="Calibri"/>
              </a:rPr>
              <a:t>2022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4781" y="613163"/>
            <a:ext cx="151765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0" dirty="0">
                <a:latin typeface="Avenir Next LT Pro Demi" panose="020B0704020202020204" pitchFamily="34" charset="0"/>
              </a:rPr>
              <a:t>1.</a:t>
            </a:r>
            <a:r>
              <a:rPr sz="2400" b="0" spc="-20" dirty="0">
                <a:latin typeface="Avenir Next LT Pro Demi" panose="020B0704020202020204" pitchFamily="34" charset="0"/>
              </a:rPr>
              <a:t> </a:t>
            </a:r>
            <a:r>
              <a:rPr sz="2400" b="0" dirty="0">
                <a:latin typeface="Avenir Next LT Pro Demi" panose="020B0704020202020204" pitchFamily="34" charset="0"/>
              </a:rPr>
              <a:t>Plan</a:t>
            </a:r>
            <a:r>
              <a:rPr sz="2400" b="0" spc="-20" dirty="0">
                <a:latin typeface="Avenir Next LT Pro Demi" panose="020B0704020202020204" pitchFamily="34" charset="0"/>
              </a:rPr>
              <a:t> </a:t>
            </a:r>
            <a:r>
              <a:rPr sz="2400" b="0" spc="-60" dirty="0">
                <a:latin typeface="Avenir Next LT Pro Demi" panose="020B0704020202020204" pitchFamily="34" charset="0"/>
              </a:rPr>
              <a:t>Your </a:t>
            </a:r>
            <a:r>
              <a:rPr sz="2400" b="0" spc="-20" dirty="0">
                <a:latin typeface="Avenir Next LT Pro Demi" panose="020B0704020202020204" pitchFamily="34" charset="0"/>
              </a:rPr>
              <a:t>Trip</a:t>
            </a:r>
            <a:endParaRPr sz="2400" b="0" dirty="0">
              <a:latin typeface="Avenir Next LT Pro Demi" panose="020B07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2694" y="1696466"/>
            <a:ext cx="1849755" cy="2076851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240665" marR="5080" indent="-227965">
              <a:lnSpc>
                <a:spcPts val="1400"/>
              </a:lnSpc>
              <a:spcBef>
                <a:spcPts val="27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200" spc="-20" dirty="0">
                <a:latin typeface="Avenir Next LT Pro" panose="020B0504020202020204" pitchFamily="34" charset="0"/>
                <a:cs typeface="Calibri"/>
              </a:rPr>
              <a:t>MVTA</a:t>
            </a:r>
            <a:r>
              <a:rPr sz="1200" spc="-4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Pocket</a:t>
            </a:r>
            <a:r>
              <a:rPr sz="1200" spc="-4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Schedules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are</a:t>
            </a:r>
            <a:r>
              <a:rPr sz="1200" spc="-5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available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at</a:t>
            </a:r>
            <a:r>
              <a:rPr sz="1200" spc="-4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transit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stations</a:t>
            </a:r>
            <a:r>
              <a:rPr sz="1200" spc="-6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throughout</a:t>
            </a:r>
            <a:r>
              <a:rPr sz="1200" spc="-5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5" dirty="0">
                <a:latin typeface="Avenir Next LT Pro" panose="020B0504020202020204" pitchFamily="34" charset="0"/>
                <a:cs typeface="Calibri"/>
              </a:rPr>
              <a:t>the 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MVTA</a:t>
            </a:r>
            <a:r>
              <a:rPr sz="1200" spc="-3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dirty="0">
                <a:latin typeface="Avenir Next LT Pro" panose="020B0504020202020204" pitchFamily="34" charset="0"/>
                <a:cs typeface="Calibri"/>
              </a:rPr>
              <a:t>Service</a:t>
            </a:r>
            <a:r>
              <a:rPr sz="1200" spc="-3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Area</a:t>
            </a:r>
            <a:endParaRPr sz="1200" dirty="0">
              <a:latin typeface="Avenir Next LT Pro" panose="020B0504020202020204" pitchFamily="34" charset="0"/>
              <a:cs typeface="Calibri"/>
            </a:endParaRPr>
          </a:p>
          <a:p>
            <a:pPr marL="240665" marR="248285" indent="-227965">
              <a:lnSpc>
                <a:spcPts val="1400"/>
              </a:lnSpc>
              <a:spcBef>
                <a:spcPts val="61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200" dirty="0">
                <a:latin typeface="Avenir Next LT Pro" panose="020B0504020202020204" pitchFamily="34" charset="0"/>
                <a:cs typeface="Calibri"/>
              </a:rPr>
              <a:t>Online</a:t>
            </a:r>
            <a:r>
              <a:rPr sz="1200" spc="-3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Trip</a:t>
            </a:r>
            <a:r>
              <a:rPr sz="1200" spc="-4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10" dirty="0">
                <a:latin typeface="Avenir Next LT Pro" panose="020B0504020202020204" pitchFamily="34" charset="0"/>
                <a:cs typeface="Calibri"/>
              </a:rPr>
              <a:t>Planning Tools</a:t>
            </a:r>
            <a:endParaRPr sz="1200" dirty="0">
              <a:latin typeface="Avenir Next LT Pro" panose="020B0504020202020204" pitchFamily="34" charset="0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200" spc="-20" dirty="0">
                <a:latin typeface="Avenir Next LT Pro" panose="020B0504020202020204" pitchFamily="34" charset="0"/>
                <a:cs typeface="Calibri"/>
              </a:rPr>
              <a:t>MVTA</a:t>
            </a:r>
            <a:r>
              <a:rPr sz="1200" spc="-5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Site</a:t>
            </a:r>
            <a:endParaRPr sz="1200" dirty="0">
              <a:latin typeface="Avenir Next LT Pro" panose="020B0504020202020204" pitchFamily="34" charset="0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44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200" spc="-20" dirty="0">
                <a:latin typeface="Avenir Next LT Pro" panose="020B0504020202020204" pitchFamily="34" charset="0"/>
                <a:cs typeface="Calibri"/>
              </a:rPr>
              <a:t>RideMVTA</a:t>
            </a:r>
            <a:r>
              <a:rPr sz="1200" spc="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5" dirty="0">
                <a:latin typeface="Avenir Next LT Pro" panose="020B0504020202020204" pitchFamily="34" charset="0"/>
                <a:cs typeface="Calibri"/>
              </a:rPr>
              <a:t>App</a:t>
            </a:r>
            <a:endParaRPr sz="1200" dirty="0">
              <a:latin typeface="Avenir Next LT Pro" panose="020B0504020202020204" pitchFamily="34" charset="0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44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200" dirty="0">
                <a:latin typeface="Avenir Next LT Pro" panose="020B0504020202020204" pitchFamily="34" charset="0"/>
                <a:cs typeface="Calibri"/>
              </a:rPr>
              <a:t>Google</a:t>
            </a:r>
            <a:r>
              <a:rPr sz="1200" spc="-15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sz="1200" spc="-20" dirty="0">
                <a:latin typeface="Avenir Next LT Pro" panose="020B0504020202020204" pitchFamily="34" charset="0"/>
                <a:cs typeface="Calibri"/>
              </a:rPr>
              <a:t>Maps</a:t>
            </a:r>
            <a:endParaRPr sz="1200" dirty="0">
              <a:latin typeface="Avenir Next LT Pro" panose="020B0504020202020204" pitchFamily="34" charset="0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82239" y="0"/>
            <a:ext cx="6461760" cy="5143500"/>
            <a:chOff x="2682239" y="0"/>
            <a:chExt cx="6461760" cy="51435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82239" y="0"/>
              <a:ext cx="3734422" cy="25511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4163" y="0"/>
              <a:ext cx="3259797" cy="25511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23387" y="2592323"/>
              <a:ext cx="3694022" cy="25511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67400" y="2592323"/>
              <a:ext cx="3276600" cy="2551175"/>
            </a:xfrm>
            <a:prstGeom prst="rect">
              <a:avLst/>
            </a:prstGeom>
          </p:spPr>
        </p:pic>
      </p:grpSp>
      <p:sp>
        <p:nvSpPr>
          <p:cNvPr id="11" name="object 2">
            <a:extLst>
              <a:ext uri="{FF2B5EF4-FFF2-40B4-BE49-F238E27FC236}">
                <a16:creationId xmlns:a16="http://schemas.microsoft.com/office/drawing/2014/main" id="{7857A24F-033B-23C8-4435-A398D753C180}"/>
              </a:ext>
            </a:extLst>
          </p:cNvPr>
          <p:cNvSpPr txBox="1"/>
          <p:nvPr/>
        </p:nvSpPr>
        <p:spPr>
          <a:xfrm>
            <a:off x="329733" y="173827"/>
            <a:ext cx="137477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800" dirty="0">
                <a:solidFill>
                  <a:srgbClr val="00533C"/>
                </a:solidFill>
                <a:latin typeface="Avenir Next LT Pro" panose="020B0504020202020204" pitchFamily="34" charset="0"/>
                <a:cs typeface="Calibri"/>
              </a:rPr>
              <a:t>Family Resource Center</a:t>
            </a:r>
            <a:endParaRPr sz="800" dirty="0">
              <a:latin typeface="Avenir Next LT Pro" panose="020B0504020202020204" pitchFamily="34" charset="0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399</Words>
  <Application>Microsoft Macintosh PowerPoint</Application>
  <PresentationFormat>On-screen Show (16:9)</PresentationFormat>
  <Paragraphs>70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Avenir Next LT Pro</vt:lpstr>
      <vt:lpstr>Avenir Next LT Pro Demi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What is MVTA Connect?</vt:lpstr>
      <vt:lpstr>Preparing for Your Trip</vt:lpstr>
      <vt:lpstr>How to Ride the Bus</vt:lpstr>
      <vt:lpstr>PowerPoint Presentation</vt:lpstr>
      <vt:lpstr>1. Plan Your Trip</vt:lpstr>
      <vt:lpstr>2. Paying for Your Trip</vt:lpstr>
      <vt:lpstr>Types of Transfers</vt:lpstr>
      <vt:lpstr>3. Boarding the Bus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Daniel Joyce</dc:creator>
  <cp:lastModifiedBy>Rachel Residence</cp:lastModifiedBy>
  <cp:revision>2</cp:revision>
  <dcterms:created xsi:type="dcterms:W3CDTF">2023-06-05T20:50:38Z</dcterms:created>
  <dcterms:modified xsi:type="dcterms:W3CDTF">2023-06-15T16:19:10Z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0x0101007E55A1DD937CAA4F9A61CC1FB4AEA570</vt:lpwstr>
  </property>
  <property fmtid="{D5CDD505-2E9C-101B-9397-08002B2CF9AE}" pid="3" name="Created">
    <vt:filetime>2022-10-17T00:00:00Z</vt:filetime>
  </property>
  <property fmtid="{D5CDD505-2E9C-101B-9397-08002B2CF9AE}" pid="4" name="Creator">
    <vt:lpwstr>Acrobat PDFMaker 22 for PowerPoint</vt:lpwstr>
  </property>
  <property fmtid="{D5CDD505-2E9C-101B-9397-08002B2CF9AE}" pid="5" name="LastSaved">
    <vt:filetime>2023-06-05T00:00:00Z</vt:filetime>
  </property>
  <property fmtid="{D5CDD505-2E9C-101B-9397-08002B2CF9AE}" pid="6" name="Producer">
    <vt:lpwstr>Adobe PDF Library 22.3.34</vt:lpwstr>
  </property>
</Properties>
</file>