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012" r:id="rId4"/>
  </p:sldMasterIdLst>
  <p:notesMasterIdLst>
    <p:notesMasterId r:id="rId18"/>
  </p:notesMasterIdLst>
  <p:handoutMasterIdLst>
    <p:handoutMasterId r:id="rId19"/>
  </p:handoutMasterIdLst>
  <p:sldIdLst>
    <p:sldId id="2567" r:id="rId5"/>
    <p:sldId id="2552" r:id="rId6"/>
    <p:sldId id="2548" r:id="rId7"/>
    <p:sldId id="2551" r:id="rId8"/>
    <p:sldId id="2566" r:id="rId9"/>
    <p:sldId id="2562" r:id="rId10"/>
    <p:sldId id="2558" r:id="rId11"/>
    <p:sldId id="2569" r:id="rId12"/>
    <p:sldId id="2561" r:id="rId13"/>
    <p:sldId id="2571" r:id="rId14"/>
    <p:sldId id="2572" r:id="rId15"/>
    <p:sldId id="2570" r:id="rId16"/>
    <p:sldId id="256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AE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34" autoAdjust="0"/>
  </p:normalViewPr>
  <p:slideViewPr>
    <p:cSldViewPr snapToGrid="0">
      <p:cViewPr varScale="1">
        <p:scale>
          <a:sx n="128" d="100"/>
          <a:sy n="128" d="100"/>
        </p:scale>
        <p:origin x="456" y="176"/>
      </p:cViewPr>
      <p:guideLst/>
    </p:cSldViewPr>
  </p:slideViewPr>
  <p:notesTextViewPr>
    <p:cViewPr>
      <p:scale>
        <a:sx n="1" d="1"/>
        <a:sy n="1" d="1"/>
      </p:scale>
      <p:origin x="0" y="0"/>
    </p:cViewPr>
  </p:notesTextViewPr>
  <p:notesViewPr>
    <p:cSldViewPr snapToGrid="0">
      <p:cViewPr varScale="1">
        <p:scale>
          <a:sx n="88" d="100"/>
          <a:sy n="88" d="100"/>
        </p:scale>
        <p:origin x="2480"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E8FA38E-9F41-1A45-879F-0B93BA5093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6F016A96-BC72-0640-9AEE-870574F3880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B0B091C-A27C-3C4B-82F1-DDBD9A0282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01FC8B-EC93-C64D-BBD2-37E30DAF45BC}" type="slidenum">
              <a:rPr lang="en-US" smtClean="0"/>
              <a:t>‹#›</a:t>
            </a:fld>
            <a:endParaRPr lang="en-US" dirty="0"/>
          </a:p>
        </p:txBody>
      </p:sp>
    </p:spTree>
    <p:extLst>
      <p:ext uri="{BB962C8B-B14F-4D97-AF65-F5344CB8AC3E}">
        <p14:creationId xmlns:p14="http://schemas.microsoft.com/office/powerpoint/2010/main" val="39608117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55F854-E2CE-6F4E-A0CF-CB175674CF4C}" type="datetimeFigureOut">
              <a:rPr lang="en-US" smtClean="0"/>
              <a:t>5/10/23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D111EE-B1CE-3F40-8B0E-AB6A92B85452}" type="slidenum">
              <a:rPr lang="en-US" smtClean="0"/>
              <a:t>‹#›</a:t>
            </a:fld>
            <a:endParaRPr lang="en-US" dirty="0"/>
          </a:p>
        </p:txBody>
      </p:sp>
    </p:spTree>
    <p:extLst>
      <p:ext uri="{BB962C8B-B14F-4D97-AF65-F5344CB8AC3E}">
        <p14:creationId xmlns:p14="http://schemas.microsoft.com/office/powerpoint/2010/main" val="1656849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5/10/23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102813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62D6E202-B606-4609-B914-27C9371A1F6D}" type="datetime1">
              <a:rPr lang="en-US" smtClean="0"/>
              <a:t>5/10/23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554877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5/10/23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9622645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5/10/23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96826471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5/10/23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8338585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5/10/23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23049775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5/10/23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1114838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5/10/23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6631578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5/10/23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39851800"/>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tx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5/10/23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2" name="Title 1"/>
          <p:cNvSpPr>
            <a:spLocks noGrp="1"/>
          </p:cNvSpPr>
          <p:nvPr>
            <p:ph type="ctrTitle"/>
          </p:nvPr>
        </p:nvSpPr>
        <p:spPr>
          <a:xfrm>
            <a:off x="1058669" y="854538"/>
            <a:ext cx="4567608" cy="3566160"/>
          </a:xfrm>
        </p:spPr>
        <p:txBody>
          <a:bodyPr anchor="b">
            <a:normAutofit/>
          </a:bodyPr>
          <a:lstStyle>
            <a:lvl1pPr algn="l">
              <a:lnSpc>
                <a:spcPct val="90000"/>
              </a:lnSpc>
              <a:defRPr sz="5400" spc="-5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1061440" y="4429842"/>
            <a:ext cx="4567608" cy="1143000"/>
          </a:xfrm>
        </p:spPr>
        <p:txBody>
          <a:bodyPr lIns="91440" rIns="91440">
            <a:normAutofit/>
          </a:bodyPr>
          <a:lstStyle>
            <a:lvl1pPr marL="0" indent="0" algn="l">
              <a:buNone/>
              <a:defRPr sz="16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subtitle</a:t>
            </a:r>
          </a:p>
        </p:txBody>
      </p:sp>
      <p:sp>
        <p:nvSpPr>
          <p:cNvPr id="12" name="Picture Placeholder 11">
            <a:extLst>
              <a:ext uri="{FF2B5EF4-FFF2-40B4-BE49-F238E27FC236}">
                <a16:creationId xmlns:a16="http://schemas.microsoft.com/office/drawing/2014/main" id="{C28A7DB8-FEA5-5A4A-85DF-FA1ADFB3EFC5}"/>
              </a:ext>
            </a:extLst>
          </p:cNvPr>
          <p:cNvSpPr>
            <a:spLocks noGrp="1"/>
          </p:cNvSpPr>
          <p:nvPr>
            <p:ph type="pic" sz="quarter" idx="13"/>
          </p:nvPr>
        </p:nvSpPr>
        <p:spPr>
          <a:xfrm>
            <a:off x="4933721" y="-19458"/>
            <a:ext cx="7261837" cy="6877457"/>
          </a:xfrm>
          <a:custGeom>
            <a:avLst/>
            <a:gdLst>
              <a:gd name="connsiteX0" fmla="*/ 3426278 w 8464509"/>
              <a:gd name="connsiteY0" fmla="*/ 0 h 6858000"/>
              <a:gd name="connsiteX1" fmla="*/ 3440072 w 8464509"/>
              <a:gd name="connsiteY1" fmla="*/ 37000 h 6858000"/>
              <a:gd name="connsiteX2" fmla="*/ 3440072 w 8464509"/>
              <a:gd name="connsiteY2" fmla="*/ 0 h 6858000"/>
              <a:gd name="connsiteX3" fmla="*/ 8464509 w 8464509"/>
              <a:gd name="connsiteY3" fmla="*/ 0 h 6858000"/>
              <a:gd name="connsiteX4" fmla="*/ 8464509 w 8464509"/>
              <a:gd name="connsiteY4" fmla="*/ 6858000 h 6858000"/>
              <a:gd name="connsiteX5" fmla="*/ 3440072 w 8464509"/>
              <a:gd name="connsiteY5" fmla="*/ 6858000 h 6858000"/>
              <a:gd name="connsiteX6" fmla="*/ 3440072 w 8464509"/>
              <a:gd name="connsiteY6" fmla="*/ 6839148 h 6858000"/>
              <a:gd name="connsiteX7" fmla="*/ 0 w 8464509"/>
              <a:gd name="connsiteY7" fmla="*/ 6858000 h 6858000"/>
              <a:gd name="connsiteX0" fmla="*/ 3426278 w 8464509"/>
              <a:gd name="connsiteY0" fmla="*/ 0 h 6858000"/>
              <a:gd name="connsiteX1" fmla="*/ 3440072 w 8464509"/>
              <a:gd name="connsiteY1" fmla="*/ 37000 h 6858000"/>
              <a:gd name="connsiteX2" fmla="*/ 3440072 w 8464509"/>
              <a:gd name="connsiteY2" fmla="*/ 0 h 6858000"/>
              <a:gd name="connsiteX3" fmla="*/ 8464509 w 8464509"/>
              <a:gd name="connsiteY3" fmla="*/ 0 h 6858000"/>
              <a:gd name="connsiteX4" fmla="*/ 8464509 w 8464509"/>
              <a:gd name="connsiteY4" fmla="*/ 6858000 h 6858000"/>
              <a:gd name="connsiteX5" fmla="*/ 3440072 w 8464509"/>
              <a:gd name="connsiteY5" fmla="*/ 6858000 h 6858000"/>
              <a:gd name="connsiteX6" fmla="*/ 0 w 8464509"/>
              <a:gd name="connsiteY6" fmla="*/ 6858000 h 6858000"/>
              <a:gd name="connsiteX7" fmla="*/ 3426278 w 8464509"/>
              <a:gd name="connsiteY7" fmla="*/ 0 h 6858000"/>
              <a:gd name="connsiteX0" fmla="*/ 3426278 w 8464509"/>
              <a:gd name="connsiteY0" fmla="*/ 0 h 6858000"/>
              <a:gd name="connsiteX1" fmla="*/ 3440072 w 8464509"/>
              <a:gd name="connsiteY1" fmla="*/ 37000 h 6858000"/>
              <a:gd name="connsiteX2" fmla="*/ 3440072 w 8464509"/>
              <a:gd name="connsiteY2" fmla="*/ 0 h 6858000"/>
              <a:gd name="connsiteX3" fmla="*/ 8464509 w 8464509"/>
              <a:gd name="connsiteY3" fmla="*/ 0 h 6858000"/>
              <a:gd name="connsiteX4" fmla="*/ 8464509 w 8464509"/>
              <a:gd name="connsiteY4" fmla="*/ 6858000 h 6858000"/>
              <a:gd name="connsiteX5" fmla="*/ 0 w 8464509"/>
              <a:gd name="connsiteY5" fmla="*/ 6858000 h 6858000"/>
              <a:gd name="connsiteX6" fmla="*/ 3426278 w 8464509"/>
              <a:gd name="connsiteY6" fmla="*/ 0 h 6858000"/>
              <a:gd name="connsiteX0" fmla="*/ 3993491 w 8464509"/>
              <a:gd name="connsiteY0" fmla="*/ 19455 h 6858000"/>
              <a:gd name="connsiteX1" fmla="*/ 3440072 w 8464509"/>
              <a:gd name="connsiteY1" fmla="*/ 37000 h 6858000"/>
              <a:gd name="connsiteX2" fmla="*/ 3440072 w 8464509"/>
              <a:gd name="connsiteY2" fmla="*/ 0 h 6858000"/>
              <a:gd name="connsiteX3" fmla="*/ 8464509 w 8464509"/>
              <a:gd name="connsiteY3" fmla="*/ 0 h 6858000"/>
              <a:gd name="connsiteX4" fmla="*/ 8464509 w 8464509"/>
              <a:gd name="connsiteY4" fmla="*/ 6858000 h 6858000"/>
              <a:gd name="connsiteX5" fmla="*/ 0 w 8464509"/>
              <a:gd name="connsiteY5" fmla="*/ 6858000 h 6858000"/>
              <a:gd name="connsiteX6" fmla="*/ 3993491 w 8464509"/>
              <a:gd name="connsiteY6" fmla="*/ 19455 h 6858000"/>
              <a:gd name="connsiteX0" fmla="*/ 3993491 w 8464509"/>
              <a:gd name="connsiteY0" fmla="*/ 19455 h 6858000"/>
              <a:gd name="connsiteX1" fmla="*/ 3440072 w 8464509"/>
              <a:gd name="connsiteY1" fmla="*/ 37000 h 6858000"/>
              <a:gd name="connsiteX2" fmla="*/ 8464509 w 8464509"/>
              <a:gd name="connsiteY2" fmla="*/ 0 h 6858000"/>
              <a:gd name="connsiteX3" fmla="*/ 8464509 w 8464509"/>
              <a:gd name="connsiteY3" fmla="*/ 6858000 h 6858000"/>
              <a:gd name="connsiteX4" fmla="*/ 0 w 8464509"/>
              <a:gd name="connsiteY4" fmla="*/ 6858000 h 6858000"/>
              <a:gd name="connsiteX5" fmla="*/ 3993491 w 8464509"/>
              <a:gd name="connsiteY5" fmla="*/ 19455 h 6858000"/>
              <a:gd name="connsiteX0" fmla="*/ 3993491 w 8464509"/>
              <a:gd name="connsiteY0" fmla="*/ 19455 h 6858000"/>
              <a:gd name="connsiteX1" fmla="*/ 8464509 w 8464509"/>
              <a:gd name="connsiteY1" fmla="*/ 0 h 6858000"/>
              <a:gd name="connsiteX2" fmla="*/ 8464509 w 8464509"/>
              <a:gd name="connsiteY2" fmla="*/ 6858000 h 6858000"/>
              <a:gd name="connsiteX3" fmla="*/ 0 w 8464509"/>
              <a:gd name="connsiteY3" fmla="*/ 6858000 h 6858000"/>
              <a:gd name="connsiteX4" fmla="*/ 3993491 w 8464509"/>
              <a:gd name="connsiteY4" fmla="*/ 19455 h 6858000"/>
              <a:gd name="connsiteX0" fmla="*/ 4061557 w 8464509"/>
              <a:gd name="connsiteY0" fmla="*/ 0 h 6858001"/>
              <a:gd name="connsiteX1" fmla="*/ 8464509 w 8464509"/>
              <a:gd name="connsiteY1" fmla="*/ 1 h 6858001"/>
              <a:gd name="connsiteX2" fmla="*/ 8464509 w 8464509"/>
              <a:gd name="connsiteY2" fmla="*/ 6858001 h 6858001"/>
              <a:gd name="connsiteX3" fmla="*/ 0 w 8464509"/>
              <a:gd name="connsiteY3" fmla="*/ 6858001 h 6858001"/>
              <a:gd name="connsiteX4" fmla="*/ 4061557 w 8464509"/>
              <a:gd name="connsiteY4" fmla="*/ 0 h 6858001"/>
              <a:gd name="connsiteX0" fmla="*/ 5059852 w 8464509"/>
              <a:gd name="connsiteY0" fmla="*/ 19454 h 6858000"/>
              <a:gd name="connsiteX1" fmla="*/ 8464509 w 8464509"/>
              <a:gd name="connsiteY1" fmla="*/ 0 h 6858000"/>
              <a:gd name="connsiteX2" fmla="*/ 8464509 w 8464509"/>
              <a:gd name="connsiteY2" fmla="*/ 6858000 h 6858000"/>
              <a:gd name="connsiteX3" fmla="*/ 0 w 8464509"/>
              <a:gd name="connsiteY3" fmla="*/ 6858000 h 6858000"/>
              <a:gd name="connsiteX4" fmla="*/ 5059852 w 8464509"/>
              <a:gd name="connsiteY4" fmla="*/ 19454 h 6858000"/>
              <a:gd name="connsiteX0" fmla="*/ 4061557 w 8464509"/>
              <a:gd name="connsiteY0" fmla="*/ 0 h 6877457"/>
              <a:gd name="connsiteX1" fmla="*/ 8464509 w 8464509"/>
              <a:gd name="connsiteY1" fmla="*/ 19457 h 6877457"/>
              <a:gd name="connsiteX2" fmla="*/ 8464509 w 8464509"/>
              <a:gd name="connsiteY2" fmla="*/ 6877457 h 6877457"/>
              <a:gd name="connsiteX3" fmla="*/ 0 w 8464509"/>
              <a:gd name="connsiteY3" fmla="*/ 6877457 h 6877457"/>
              <a:gd name="connsiteX4" fmla="*/ 4061557 w 8464509"/>
              <a:gd name="connsiteY4" fmla="*/ 0 h 6877457"/>
              <a:gd name="connsiteX0" fmla="*/ 4040810 w 8464509"/>
              <a:gd name="connsiteY0" fmla="*/ 0 h 6877457"/>
              <a:gd name="connsiteX1" fmla="*/ 8464509 w 8464509"/>
              <a:gd name="connsiteY1" fmla="*/ 19457 h 6877457"/>
              <a:gd name="connsiteX2" fmla="*/ 8464509 w 8464509"/>
              <a:gd name="connsiteY2" fmla="*/ 6877457 h 6877457"/>
              <a:gd name="connsiteX3" fmla="*/ 0 w 8464509"/>
              <a:gd name="connsiteY3" fmla="*/ 6877457 h 6877457"/>
              <a:gd name="connsiteX4" fmla="*/ 4040810 w 8464509"/>
              <a:gd name="connsiteY4" fmla="*/ 0 h 6877457"/>
              <a:gd name="connsiteX0" fmla="*/ 4040810 w 8464509"/>
              <a:gd name="connsiteY0" fmla="*/ 0 h 6877457"/>
              <a:gd name="connsiteX1" fmla="*/ 8464509 w 8464509"/>
              <a:gd name="connsiteY1" fmla="*/ 143986 h 6877457"/>
              <a:gd name="connsiteX2" fmla="*/ 8464509 w 8464509"/>
              <a:gd name="connsiteY2" fmla="*/ 6877457 h 6877457"/>
              <a:gd name="connsiteX3" fmla="*/ 0 w 8464509"/>
              <a:gd name="connsiteY3" fmla="*/ 6877457 h 6877457"/>
              <a:gd name="connsiteX4" fmla="*/ 4040810 w 8464509"/>
              <a:gd name="connsiteY4" fmla="*/ 0 h 6877457"/>
              <a:gd name="connsiteX0" fmla="*/ 4040810 w 8468658"/>
              <a:gd name="connsiteY0" fmla="*/ 0 h 6877457"/>
              <a:gd name="connsiteX1" fmla="*/ 8468658 w 8468658"/>
              <a:gd name="connsiteY1" fmla="*/ 12341 h 6877457"/>
              <a:gd name="connsiteX2" fmla="*/ 8464509 w 8468658"/>
              <a:gd name="connsiteY2" fmla="*/ 6877457 h 6877457"/>
              <a:gd name="connsiteX3" fmla="*/ 0 w 8468658"/>
              <a:gd name="connsiteY3" fmla="*/ 6877457 h 6877457"/>
              <a:gd name="connsiteX4" fmla="*/ 4040810 w 8468658"/>
              <a:gd name="connsiteY4" fmla="*/ 0 h 6877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8658" h="6877457">
                <a:moveTo>
                  <a:pt x="4040810" y="0"/>
                </a:moveTo>
                <a:lnTo>
                  <a:pt x="8468658" y="12341"/>
                </a:lnTo>
                <a:lnTo>
                  <a:pt x="8464509" y="6877457"/>
                </a:lnTo>
                <a:lnTo>
                  <a:pt x="0" y="6877457"/>
                </a:lnTo>
                <a:lnTo>
                  <a:pt x="4040810" y="0"/>
                </a:lnTo>
                <a:close/>
              </a:path>
            </a:pathLst>
          </a:custGeom>
          <a:solidFill>
            <a:schemeClr val="accent4"/>
          </a:solidFill>
        </p:spPr>
        <p:txBody>
          <a:bodyPr wrap="square">
            <a:noAutofit/>
          </a:bodyPr>
          <a:lstStyle/>
          <a:p>
            <a:r>
              <a:rPr lang="en-US"/>
              <a:t>Click icon to add picture</a:t>
            </a:r>
            <a:endParaRPr lang="en-US" dirty="0"/>
          </a:p>
        </p:txBody>
      </p:sp>
      <p:sp>
        <p:nvSpPr>
          <p:cNvPr id="14" name="Triangle 13">
            <a:extLst>
              <a:ext uri="{FF2B5EF4-FFF2-40B4-BE49-F238E27FC236}">
                <a16:creationId xmlns:a16="http://schemas.microsoft.com/office/drawing/2014/main" id="{6A021AF7-4044-A644-8DB8-495F263390D0}"/>
              </a:ext>
            </a:extLst>
          </p:cNvPr>
          <p:cNvSpPr/>
          <p:nvPr userDrawn="1"/>
        </p:nvSpPr>
        <p:spPr>
          <a:xfrm rot="10800000">
            <a:off x="4933721" y="267867"/>
            <a:ext cx="3031755" cy="3031755"/>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riangle 14">
            <a:extLst>
              <a:ext uri="{FF2B5EF4-FFF2-40B4-BE49-F238E27FC236}">
                <a16:creationId xmlns:a16="http://schemas.microsoft.com/office/drawing/2014/main" id="{D2DFDB14-A8D5-F944-A91C-960A5C2F22AF}"/>
              </a:ext>
            </a:extLst>
          </p:cNvPr>
          <p:cNvSpPr/>
          <p:nvPr userDrawn="1"/>
        </p:nvSpPr>
        <p:spPr>
          <a:xfrm>
            <a:off x="-22175" y="5596959"/>
            <a:ext cx="1261040" cy="1261040"/>
          </a:xfrm>
          <a:prstGeom prst="triangle">
            <a:avLst/>
          </a:prstGeom>
          <a:pattFill prst="lgGrid">
            <a:fgClr>
              <a:schemeClr val="accent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riangle 15">
            <a:extLst>
              <a:ext uri="{FF2B5EF4-FFF2-40B4-BE49-F238E27FC236}">
                <a16:creationId xmlns:a16="http://schemas.microsoft.com/office/drawing/2014/main" id="{B7735FBC-8FBF-9947-B380-14D44D2206B1}"/>
              </a:ext>
            </a:extLst>
          </p:cNvPr>
          <p:cNvSpPr/>
          <p:nvPr userDrawn="1"/>
        </p:nvSpPr>
        <p:spPr>
          <a:xfrm rot="10800000">
            <a:off x="184302" y="236698"/>
            <a:ext cx="519337" cy="519337"/>
          </a:xfrm>
          <a:prstGeom prst="triangle">
            <a:avLst/>
          </a:prstGeom>
          <a:pattFill prst="dkVert">
            <a:fgClr>
              <a:schemeClr val="accent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riangle 16">
            <a:extLst>
              <a:ext uri="{FF2B5EF4-FFF2-40B4-BE49-F238E27FC236}">
                <a16:creationId xmlns:a16="http://schemas.microsoft.com/office/drawing/2014/main" id="{17B7C303-8734-B141-AF0D-2945DA349FBD}"/>
              </a:ext>
            </a:extLst>
          </p:cNvPr>
          <p:cNvSpPr/>
          <p:nvPr userDrawn="1"/>
        </p:nvSpPr>
        <p:spPr>
          <a:xfrm>
            <a:off x="4414384" y="5795386"/>
            <a:ext cx="519337" cy="519337"/>
          </a:xfrm>
          <a:prstGeom prst="triangle">
            <a:avLst/>
          </a:prstGeom>
          <a:pattFill prst="wdUpDiag">
            <a:fgClr>
              <a:schemeClr val="accent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riangle 17">
            <a:extLst>
              <a:ext uri="{FF2B5EF4-FFF2-40B4-BE49-F238E27FC236}">
                <a16:creationId xmlns:a16="http://schemas.microsoft.com/office/drawing/2014/main" id="{67914AE0-93F2-8346-B885-5734D2B694B2}"/>
              </a:ext>
            </a:extLst>
          </p:cNvPr>
          <p:cNvSpPr/>
          <p:nvPr userDrawn="1"/>
        </p:nvSpPr>
        <p:spPr>
          <a:xfrm rot="5400000">
            <a:off x="-48606" y="3035784"/>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56551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Title and Content with Imag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5/10/23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5" name="Rectangle 4">
            <a:extLst>
              <a:ext uri="{FF2B5EF4-FFF2-40B4-BE49-F238E27FC236}">
                <a16:creationId xmlns:a16="http://schemas.microsoft.com/office/drawing/2014/main" id="{E872A5F6-5449-2840-B48F-2AA85FE272A3}"/>
              </a:ext>
            </a:extLst>
          </p:cNvPr>
          <p:cNvSpPr/>
          <p:nvPr userDrawn="1"/>
        </p:nvSpPr>
        <p:spPr>
          <a:xfrm>
            <a:off x="0" y="0"/>
            <a:ext cx="350259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riangle 5">
            <a:extLst>
              <a:ext uri="{FF2B5EF4-FFF2-40B4-BE49-F238E27FC236}">
                <a16:creationId xmlns:a16="http://schemas.microsoft.com/office/drawing/2014/main" id="{2B3A8339-6DA4-E549-AEA2-9512C53F064F}"/>
              </a:ext>
            </a:extLst>
          </p:cNvPr>
          <p:cNvSpPr/>
          <p:nvPr userDrawn="1"/>
        </p:nvSpPr>
        <p:spPr>
          <a:xfrm>
            <a:off x="3591475" y="5273069"/>
            <a:ext cx="1486666" cy="1486666"/>
          </a:xfrm>
          <a:prstGeom prst="triangle">
            <a:avLst/>
          </a:prstGeom>
          <a:pattFill prst="lgGrid">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riangle 6">
            <a:extLst>
              <a:ext uri="{FF2B5EF4-FFF2-40B4-BE49-F238E27FC236}">
                <a16:creationId xmlns:a16="http://schemas.microsoft.com/office/drawing/2014/main" id="{752EA775-82B0-BA48-8CA2-7A09D72EC958}"/>
              </a:ext>
            </a:extLst>
          </p:cNvPr>
          <p:cNvSpPr/>
          <p:nvPr userDrawn="1"/>
        </p:nvSpPr>
        <p:spPr>
          <a:xfrm>
            <a:off x="76559" y="597553"/>
            <a:ext cx="562863" cy="562863"/>
          </a:xfrm>
          <a:prstGeom prst="triangle">
            <a:avLst/>
          </a:prstGeom>
          <a:pattFill prst="ltVert">
            <a:fgClr>
              <a:schemeClr val="accent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riangle 7">
            <a:extLst>
              <a:ext uri="{FF2B5EF4-FFF2-40B4-BE49-F238E27FC236}">
                <a16:creationId xmlns:a16="http://schemas.microsoft.com/office/drawing/2014/main" id="{2C6B50B5-10C1-4A40-9531-4F8DC16892F8}"/>
              </a:ext>
            </a:extLst>
          </p:cNvPr>
          <p:cNvSpPr/>
          <p:nvPr userDrawn="1"/>
        </p:nvSpPr>
        <p:spPr>
          <a:xfrm>
            <a:off x="357990" y="3814571"/>
            <a:ext cx="2960808" cy="2960808"/>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Picture Placeholder 25">
            <a:extLst>
              <a:ext uri="{FF2B5EF4-FFF2-40B4-BE49-F238E27FC236}">
                <a16:creationId xmlns:a16="http://schemas.microsoft.com/office/drawing/2014/main" id="{CAF18EC0-3F9F-6449-A2B2-A792B70BEA6E}"/>
              </a:ext>
            </a:extLst>
          </p:cNvPr>
          <p:cNvSpPr>
            <a:spLocks noGrp="1"/>
          </p:cNvSpPr>
          <p:nvPr>
            <p:ph type="pic" sz="quarter" idx="13"/>
          </p:nvPr>
        </p:nvSpPr>
        <p:spPr>
          <a:xfrm flipH="1">
            <a:off x="444819" y="597553"/>
            <a:ext cx="6063915" cy="6063915"/>
          </a:xfrm>
          <a:custGeom>
            <a:avLst/>
            <a:gdLst>
              <a:gd name="connsiteX0" fmla="*/ 0 w 6063915"/>
              <a:gd name="connsiteY0" fmla="*/ 0 h 6063915"/>
              <a:gd name="connsiteX1" fmla="*/ 6063915 w 6063915"/>
              <a:gd name="connsiteY1" fmla="*/ 0 h 6063915"/>
              <a:gd name="connsiteX2" fmla="*/ 3031957 w 6063915"/>
              <a:gd name="connsiteY2" fmla="*/ 6063915 h 6063915"/>
            </a:gdLst>
            <a:ahLst/>
            <a:cxnLst>
              <a:cxn ang="0">
                <a:pos x="connsiteX0" y="connsiteY0"/>
              </a:cxn>
              <a:cxn ang="0">
                <a:pos x="connsiteX1" y="connsiteY1"/>
              </a:cxn>
              <a:cxn ang="0">
                <a:pos x="connsiteX2" y="connsiteY2"/>
              </a:cxn>
            </a:cxnLst>
            <a:rect l="l" t="t" r="r" b="b"/>
            <a:pathLst>
              <a:path w="6063915" h="6063915">
                <a:moveTo>
                  <a:pt x="0" y="0"/>
                </a:moveTo>
                <a:lnTo>
                  <a:pt x="6063915" y="0"/>
                </a:lnTo>
                <a:lnTo>
                  <a:pt x="3031957" y="6063915"/>
                </a:lnTo>
                <a:close/>
              </a:path>
            </a:pathLst>
          </a:custGeom>
          <a:solidFill>
            <a:schemeClr val="accent1"/>
          </a:solidFill>
        </p:spPr>
        <p:txBody>
          <a:bodyPr wrap="square">
            <a:noAutofit/>
          </a:bodyPr>
          <a:lstStyle/>
          <a:p>
            <a:r>
              <a:rPr lang="en-US"/>
              <a:t>Click icon to add picture</a:t>
            </a:r>
            <a:endParaRPr lang="en-US" dirty="0"/>
          </a:p>
        </p:txBody>
      </p:sp>
      <p:sp>
        <p:nvSpPr>
          <p:cNvPr id="28" name="Title 1">
            <a:extLst>
              <a:ext uri="{FF2B5EF4-FFF2-40B4-BE49-F238E27FC236}">
                <a16:creationId xmlns:a16="http://schemas.microsoft.com/office/drawing/2014/main" id="{68357860-E91C-1745-A5D1-921689BF47AE}"/>
              </a:ext>
            </a:extLst>
          </p:cNvPr>
          <p:cNvSpPr>
            <a:spLocks noGrp="1"/>
          </p:cNvSpPr>
          <p:nvPr>
            <p:ph type="title" hasCustomPrompt="1"/>
          </p:nvPr>
        </p:nvSpPr>
        <p:spPr>
          <a:xfrm>
            <a:off x="6876994" y="1535397"/>
            <a:ext cx="4845068" cy="1858617"/>
          </a:xfrm>
        </p:spPr>
        <p:txBody>
          <a:bodyPr anchor="b">
            <a:normAutofit/>
          </a:bodyPr>
          <a:lstStyle>
            <a:lvl1pPr algn="l">
              <a:defRPr sz="4800" i="0">
                <a:solidFill>
                  <a:schemeClr val="tx1">
                    <a:lumMod val="85000"/>
                    <a:lumOff val="15000"/>
                  </a:schemeClr>
                </a:solidFill>
                <a:latin typeface="+mj-lt"/>
              </a:defRPr>
            </a:lvl1pPr>
          </a:lstStyle>
          <a:p>
            <a:r>
              <a:rPr lang="en-US" dirty="0"/>
              <a:t>Title Goes Here</a:t>
            </a:r>
          </a:p>
        </p:txBody>
      </p:sp>
      <p:sp>
        <p:nvSpPr>
          <p:cNvPr id="29" name="Content Placeholder 2">
            <a:extLst>
              <a:ext uri="{FF2B5EF4-FFF2-40B4-BE49-F238E27FC236}">
                <a16:creationId xmlns:a16="http://schemas.microsoft.com/office/drawing/2014/main" id="{094A3FA1-7F3F-2D41-ABE1-512FA9FC4843}"/>
              </a:ext>
            </a:extLst>
          </p:cNvPr>
          <p:cNvSpPr>
            <a:spLocks noGrp="1"/>
          </p:cNvSpPr>
          <p:nvPr>
            <p:ph idx="1"/>
          </p:nvPr>
        </p:nvSpPr>
        <p:spPr>
          <a:xfrm>
            <a:off x="6876996" y="3401899"/>
            <a:ext cx="4845066" cy="2107095"/>
          </a:xfrm>
        </p:spPr>
        <p:txBody>
          <a:bodyPr/>
          <a:lstStyle>
            <a:lvl1pPr marL="182880" indent="-182880" algn="l">
              <a:buClr>
                <a:srgbClr val="C5AE76"/>
              </a:buClr>
              <a:buFont typeface="Arial" panose="020B0604020202020204" pitchFamily="34" charset="0"/>
              <a:buChar char="•"/>
              <a:defRPr>
                <a:latin typeface="+mj-lt"/>
              </a:defRPr>
            </a:lvl1pPr>
            <a:lvl2pPr marL="384048" indent="-182880" algn="l">
              <a:buClr>
                <a:srgbClr val="C5AE76"/>
              </a:buClr>
              <a:buFont typeface="Arial" panose="020B0604020202020204" pitchFamily="34" charset="0"/>
              <a:buChar char="•"/>
              <a:defRPr>
                <a:latin typeface="+mj-lt"/>
              </a:defRPr>
            </a:lvl2pPr>
            <a:lvl3pPr marL="566928" indent="-182880" algn="l">
              <a:buClr>
                <a:srgbClr val="C5AE76"/>
              </a:buClr>
              <a:buFont typeface="Arial" panose="020B0604020202020204" pitchFamily="34" charset="0"/>
              <a:buChar char="•"/>
              <a:defRPr>
                <a:latin typeface="+mj-lt"/>
              </a:defRPr>
            </a:lvl3pPr>
            <a:lvl4pPr marL="749808" indent="-182880" algn="l">
              <a:buClr>
                <a:srgbClr val="C5AE76"/>
              </a:buClr>
              <a:buFont typeface="Arial" panose="020B0604020202020204" pitchFamily="34" charset="0"/>
              <a:buChar char="•"/>
              <a:defRPr>
                <a:latin typeface="+mj-lt"/>
              </a:defRPr>
            </a:lvl4pPr>
            <a:lvl5pPr marL="932688" indent="-182880" algn="l">
              <a:buClr>
                <a:srgbClr val="C5AE76"/>
              </a:buClr>
              <a:buFont typeface="Arial" panose="020B0604020202020204" pitchFamily="34" charset="0"/>
              <a:buChar cha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66985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5/10/23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83803419"/>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Quote with Image and Author Nam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4F14FD9-9995-BE48-8C0E-B1454B9F231E}"/>
              </a:ext>
            </a:extLst>
          </p:cNvPr>
          <p:cNvSpPr>
            <a:spLocks noGrp="1"/>
          </p:cNvSpPr>
          <p:nvPr>
            <p:ph type="pic" sz="quarter" idx="13"/>
          </p:nvPr>
        </p:nvSpPr>
        <p:spPr>
          <a:xfrm>
            <a:off x="4576012" y="0"/>
            <a:ext cx="7598735" cy="6858000"/>
          </a:xfrm>
          <a:custGeom>
            <a:avLst/>
            <a:gdLst>
              <a:gd name="connsiteX0" fmla="*/ 0 w 7598735"/>
              <a:gd name="connsiteY0" fmla="*/ 0 h 6858000"/>
              <a:gd name="connsiteX1" fmla="*/ 7598735 w 7598735"/>
              <a:gd name="connsiteY1" fmla="*/ 0 h 6858000"/>
              <a:gd name="connsiteX2" fmla="*/ 7598735 w 7598735"/>
              <a:gd name="connsiteY2" fmla="*/ 6858000 h 6858000"/>
              <a:gd name="connsiteX3" fmla="*/ 0 w 7598735"/>
              <a:gd name="connsiteY3" fmla="*/ 6858000 h 6858000"/>
              <a:gd name="connsiteX4" fmla="*/ 0 w 7598735"/>
              <a:gd name="connsiteY4" fmla="*/ 6378840 h 6858000"/>
              <a:gd name="connsiteX5" fmla="*/ 140333 w 7598735"/>
              <a:gd name="connsiteY5" fmla="*/ 6379536 h 6858000"/>
              <a:gd name="connsiteX6" fmla="*/ 3074919 w 7598735"/>
              <a:gd name="connsiteY6" fmla="*/ 489098 h 6858000"/>
              <a:gd name="connsiteX7" fmla="*/ 0 w 7598735"/>
              <a:gd name="connsiteY7" fmla="*/ 4800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8735" h="6858000">
                <a:moveTo>
                  <a:pt x="0" y="0"/>
                </a:moveTo>
                <a:lnTo>
                  <a:pt x="7598735" y="0"/>
                </a:lnTo>
                <a:lnTo>
                  <a:pt x="7598735" y="6858000"/>
                </a:lnTo>
                <a:lnTo>
                  <a:pt x="0" y="6858000"/>
                </a:lnTo>
                <a:lnTo>
                  <a:pt x="0" y="6378840"/>
                </a:lnTo>
                <a:lnTo>
                  <a:pt x="140333" y="6379536"/>
                </a:lnTo>
                <a:lnTo>
                  <a:pt x="3074919" y="489098"/>
                </a:lnTo>
                <a:lnTo>
                  <a:pt x="0" y="480044"/>
                </a:lnTo>
                <a:close/>
              </a:path>
            </a:pathLst>
          </a:custGeom>
          <a:solidFill>
            <a:schemeClr val="accent1"/>
          </a:solidFill>
        </p:spPr>
        <p:txBody>
          <a:bodyPr wrap="square">
            <a:noAutofit/>
          </a:bodyPr>
          <a:lstStyle/>
          <a:p>
            <a:r>
              <a:rPr lang="en-US"/>
              <a:t>Click icon to add picture</a:t>
            </a:r>
            <a:endParaRPr lang="en-US" dirty="0"/>
          </a:p>
        </p:txBody>
      </p:sp>
      <p:sp>
        <p:nvSpPr>
          <p:cNvPr id="15" name="Freeform 14">
            <a:extLst>
              <a:ext uri="{FF2B5EF4-FFF2-40B4-BE49-F238E27FC236}">
                <a16:creationId xmlns:a16="http://schemas.microsoft.com/office/drawing/2014/main" id="{BFAE6FFB-F37C-7040-87B6-654B2F44CE7A}"/>
              </a:ext>
            </a:extLst>
          </p:cNvPr>
          <p:cNvSpPr/>
          <p:nvPr userDrawn="1"/>
        </p:nvSpPr>
        <p:spPr>
          <a:xfrm>
            <a:off x="413825" y="463261"/>
            <a:ext cx="7347125" cy="5911703"/>
          </a:xfrm>
          <a:custGeom>
            <a:avLst/>
            <a:gdLst>
              <a:gd name="connsiteX0" fmla="*/ 125507 w 7347125"/>
              <a:gd name="connsiteY0" fmla="*/ 0 h 5911703"/>
              <a:gd name="connsiteX1" fmla="*/ 7347125 w 7347125"/>
              <a:gd name="connsiteY1" fmla="*/ 21265 h 5911703"/>
              <a:gd name="connsiteX2" fmla="*/ 4412539 w 7347125"/>
              <a:gd name="connsiteY2" fmla="*/ 5911703 h 5911703"/>
              <a:gd name="connsiteX3" fmla="*/ 1007798 w 7347125"/>
              <a:gd name="connsiteY3" fmla="*/ 5894815 h 5911703"/>
              <a:gd name="connsiteX4" fmla="*/ 1007798 w 7347125"/>
              <a:gd name="connsiteY4" fmla="*/ 5901070 h 5911703"/>
              <a:gd name="connsiteX5" fmla="*/ 0 w 7347125"/>
              <a:gd name="connsiteY5" fmla="*/ 5901070 h 5911703"/>
              <a:gd name="connsiteX6" fmla="*/ 0 w 7347125"/>
              <a:gd name="connsiteY6" fmla="*/ 10632 h 5911703"/>
              <a:gd name="connsiteX7" fmla="*/ 125507 w 7347125"/>
              <a:gd name="connsiteY7" fmla="*/ 10632 h 5911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47125" h="5911703">
                <a:moveTo>
                  <a:pt x="125507" y="0"/>
                </a:moveTo>
                <a:lnTo>
                  <a:pt x="7347125" y="21265"/>
                </a:lnTo>
                <a:lnTo>
                  <a:pt x="4412539" y="5911703"/>
                </a:lnTo>
                <a:lnTo>
                  <a:pt x="1007798" y="5894815"/>
                </a:lnTo>
                <a:lnTo>
                  <a:pt x="1007798" y="5901070"/>
                </a:lnTo>
                <a:lnTo>
                  <a:pt x="0" y="5901070"/>
                </a:lnTo>
                <a:lnTo>
                  <a:pt x="0" y="10632"/>
                </a:lnTo>
                <a:lnTo>
                  <a:pt x="125507" y="1063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5/10/23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2" name="Title 1">
            <a:extLst>
              <a:ext uri="{FF2B5EF4-FFF2-40B4-BE49-F238E27FC236}">
                <a16:creationId xmlns:a16="http://schemas.microsoft.com/office/drawing/2014/main" id="{48AB73D1-1AA1-4E44-A7DA-8C00D8E109E3}"/>
              </a:ext>
            </a:extLst>
          </p:cNvPr>
          <p:cNvSpPr>
            <a:spLocks noGrp="1"/>
          </p:cNvSpPr>
          <p:nvPr>
            <p:ph type="title" hasCustomPrompt="1"/>
          </p:nvPr>
        </p:nvSpPr>
        <p:spPr>
          <a:xfrm>
            <a:off x="941501" y="1609159"/>
            <a:ext cx="4253334" cy="3639682"/>
          </a:xfrm>
        </p:spPr>
        <p:txBody>
          <a:bodyPr anchor="t">
            <a:normAutofit/>
          </a:bodyPr>
          <a:lstStyle>
            <a:lvl1pPr algn="l">
              <a:defRPr sz="3800">
                <a:solidFill>
                  <a:schemeClr val="bg1"/>
                </a:solidFill>
              </a:defRPr>
            </a:lvl1pPr>
          </a:lstStyle>
          <a:p>
            <a:r>
              <a:rPr lang="en-US" dirty="0"/>
              <a:t>Quote Goes Here</a:t>
            </a:r>
          </a:p>
        </p:txBody>
      </p:sp>
      <p:sp>
        <p:nvSpPr>
          <p:cNvPr id="13" name="Triangle 12">
            <a:extLst>
              <a:ext uri="{FF2B5EF4-FFF2-40B4-BE49-F238E27FC236}">
                <a16:creationId xmlns:a16="http://schemas.microsoft.com/office/drawing/2014/main" id="{611FC0D0-E6E4-7645-B0C7-97FB2012039D}"/>
              </a:ext>
            </a:extLst>
          </p:cNvPr>
          <p:cNvSpPr/>
          <p:nvPr userDrawn="1"/>
        </p:nvSpPr>
        <p:spPr>
          <a:xfrm rot="5400000">
            <a:off x="-48606" y="1669422"/>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090220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_Blac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7418687-D621-0443-9593-F546524940B3}"/>
              </a:ext>
            </a:extLst>
          </p:cNvPr>
          <p:cNvSpPr/>
          <p:nvPr userDrawn="1"/>
        </p:nvSpPr>
        <p:spPr>
          <a:xfrm>
            <a:off x="413825" y="483781"/>
            <a:ext cx="11364350" cy="58904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932329" y="2031121"/>
            <a:ext cx="10452848" cy="3933150"/>
          </a:xfrm>
        </p:spPr>
        <p:txBody>
          <a:bodyPr/>
          <a:lstStyle>
            <a:lvl1pPr marL="342900" indent="-342900">
              <a:buClr>
                <a:schemeClr val="accent1"/>
              </a:buClr>
              <a:buFont typeface="Arial" panose="020B0604020202020204" pitchFamily="34" charset="0"/>
              <a:buChar char="•"/>
              <a:defRPr>
                <a:solidFill>
                  <a:schemeClr val="bg1"/>
                </a:solidFill>
              </a:defRPr>
            </a:lvl1pPr>
            <a:lvl2pPr marL="486918" indent="-285750">
              <a:buClr>
                <a:schemeClr val="accent1"/>
              </a:buClr>
              <a:buFont typeface="Arial" panose="020B0604020202020204" pitchFamily="34" charset="0"/>
              <a:buChar char="•"/>
              <a:defRPr>
                <a:solidFill>
                  <a:schemeClr val="bg1"/>
                </a:solidFill>
              </a:defRPr>
            </a:lvl2pPr>
            <a:lvl3pPr marL="669798" indent="-285750">
              <a:buClr>
                <a:schemeClr val="accent1"/>
              </a:buClr>
              <a:buFont typeface="Arial" panose="020B0604020202020204" pitchFamily="34" charset="0"/>
              <a:buChar char="•"/>
              <a:defRPr>
                <a:solidFill>
                  <a:schemeClr val="bg1"/>
                </a:solidFill>
              </a:defRPr>
            </a:lvl3pPr>
            <a:lvl4pPr marL="852678" indent="-285750">
              <a:buClr>
                <a:schemeClr val="accent1"/>
              </a:buClr>
              <a:buFont typeface="Arial" panose="020B0604020202020204" pitchFamily="34" charset="0"/>
              <a:buChar char="•"/>
              <a:defRPr>
                <a:solidFill>
                  <a:schemeClr val="bg1"/>
                </a:solidFill>
              </a:defRPr>
            </a:lvl4pPr>
            <a:lvl5pPr marL="1035558" indent="-285750">
              <a:buClr>
                <a:schemeClr val="accent1"/>
              </a:buClr>
              <a:buFont typeface="Arial" panose="020B0604020202020204" pitchFamily="34" charset="0"/>
              <a:buChar cha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5/10/23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0" name="Title 9">
            <a:extLst>
              <a:ext uri="{FF2B5EF4-FFF2-40B4-BE49-F238E27FC236}">
                <a16:creationId xmlns:a16="http://schemas.microsoft.com/office/drawing/2014/main" id="{E885CA99-382D-3E4B-9C4E-B250026EF32E}"/>
              </a:ext>
            </a:extLst>
          </p:cNvPr>
          <p:cNvSpPr>
            <a:spLocks noGrp="1"/>
          </p:cNvSpPr>
          <p:nvPr>
            <p:ph type="title"/>
          </p:nvPr>
        </p:nvSpPr>
        <p:spPr>
          <a:xfrm>
            <a:off x="932329" y="893729"/>
            <a:ext cx="10452849" cy="910492"/>
          </a:xfrm>
        </p:spPr>
        <p:txBody>
          <a:bodyPr anchor="ctr"/>
          <a:lstStyle>
            <a:lvl1pPr algn="l">
              <a:defRPr>
                <a:solidFill>
                  <a:schemeClr val="bg1"/>
                </a:solidFill>
              </a:defRPr>
            </a:lvl1pPr>
          </a:lstStyle>
          <a:p>
            <a:r>
              <a:rPr lang="en-US"/>
              <a:t>Click to edit Master title style</a:t>
            </a:r>
            <a:endParaRPr lang="en-US" dirty="0"/>
          </a:p>
        </p:txBody>
      </p:sp>
      <p:sp>
        <p:nvSpPr>
          <p:cNvPr id="11" name="Triangle 10">
            <a:extLst>
              <a:ext uri="{FF2B5EF4-FFF2-40B4-BE49-F238E27FC236}">
                <a16:creationId xmlns:a16="http://schemas.microsoft.com/office/drawing/2014/main" id="{6FFCA020-4282-7D4F-AD59-3DEA5E91ADAB}"/>
              </a:ext>
            </a:extLst>
          </p:cNvPr>
          <p:cNvSpPr/>
          <p:nvPr userDrawn="1"/>
        </p:nvSpPr>
        <p:spPr>
          <a:xfrm>
            <a:off x="10459099" y="5309445"/>
            <a:ext cx="1465933" cy="146593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id="{653A8DFA-7BAB-7F45-AC35-E4D26BDBC78A}"/>
              </a:ext>
            </a:extLst>
          </p:cNvPr>
          <p:cNvSpPr/>
          <p:nvPr userDrawn="1"/>
        </p:nvSpPr>
        <p:spPr>
          <a:xfrm rot="5400000">
            <a:off x="-48606" y="1085138"/>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0056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Title with Narrow Content with Imag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5/10/23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5" name="Rectangle 4">
            <a:extLst>
              <a:ext uri="{FF2B5EF4-FFF2-40B4-BE49-F238E27FC236}">
                <a16:creationId xmlns:a16="http://schemas.microsoft.com/office/drawing/2014/main" id="{BB0D84E6-6DEA-1D4E-92C3-A360785A027B}"/>
              </a:ext>
            </a:extLst>
          </p:cNvPr>
          <p:cNvSpPr/>
          <p:nvPr userDrawn="1"/>
        </p:nvSpPr>
        <p:spPr>
          <a:xfrm>
            <a:off x="0" y="1730829"/>
            <a:ext cx="8229600" cy="34779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riangle 5">
            <a:extLst>
              <a:ext uri="{FF2B5EF4-FFF2-40B4-BE49-F238E27FC236}">
                <a16:creationId xmlns:a16="http://schemas.microsoft.com/office/drawing/2014/main" id="{C28500E9-800B-C94A-B6F9-F73D37B2D301}"/>
              </a:ext>
            </a:extLst>
          </p:cNvPr>
          <p:cNvSpPr/>
          <p:nvPr userDrawn="1"/>
        </p:nvSpPr>
        <p:spPr>
          <a:xfrm rot="10800000">
            <a:off x="8749091" y="0"/>
            <a:ext cx="3442907" cy="311247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riangle 6">
            <a:extLst>
              <a:ext uri="{FF2B5EF4-FFF2-40B4-BE49-F238E27FC236}">
                <a16:creationId xmlns:a16="http://schemas.microsoft.com/office/drawing/2014/main" id="{1EAD70A4-7AF0-7E4D-ABBC-34DD61D7B01E}"/>
              </a:ext>
            </a:extLst>
          </p:cNvPr>
          <p:cNvSpPr/>
          <p:nvPr userDrawn="1"/>
        </p:nvSpPr>
        <p:spPr>
          <a:xfrm rot="10800000">
            <a:off x="3727215" y="5551712"/>
            <a:ext cx="1424687" cy="1306288"/>
          </a:xfrm>
          <a:prstGeom prst="triangle">
            <a:avLst/>
          </a:prstGeom>
          <a:pattFill prst="lgGrid">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9">
            <a:extLst>
              <a:ext uri="{FF2B5EF4-FFF2-40B4-BE49-F238E27FC236}">
                <a16:creationId xmlns:a16="http://schemas.microsoft.com/office/drawing/2014/main" id="{14C43A8B-650C-3B4B-9F8C-592CE9F269FB}"/>
              </a:ext>
            </a:extLst>
          </p:cNvPr>
          <p:cNvSpPr>
            <a:spLocks noGrp="1"/>
          </p:cNvSpPr>
          <p:nvPr>
            <p:ph type="title"/>
          </p:nvPr>
        </p:nvSpPr>
        <p:spPr>
          <a:xfrm>
            <a:off x="868625" y="2464270"/>
            <a:ext cx="5227376" cy="727700"/>
          </a:xfrm>
        </p:spPr>
        <p:txBody>
          <a:bodyPr anchor="t"/>
          <a:lstStyle>
            <a:lvl1pPr>
              <a:defRPr>
                <a:solidFill>
                  <a:schemeClr val="bg1"/>
                </a:solidFill>
              </a:defRPr>
            </a:lvl1p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0345C704-9538-984E-8D14-D6AEC9A4C42E}"/>
              </a:ext>
            </a:extLst>
          </p:cNvPr>
          <p:cNvSpPr>
            <a:spLocks noGrp="1"/>
          </p:cNvSpPr>
          <p:nvPr>
            <p:ph type="body" idx="1" hasCustomPrompt="1"/>
          </p:nvPr>
        </p:nvSpPr>
        <p:spPr>
          <a:xfrm>
            <a:off x="868623" y="3265903"/>
            <a:ext cx="5227377" cy="1642386"/>
          </a:xfrm>
        </p:spPr>
        <p:txBody>
          <a:bodyPr lIns="91440" rIns="91440" anchor="t">
            <a:normAutofit/>
          </a:bodyPr>
          <a:lstStyle>
            <a:lvl1pPr marL="0" indent="0">
              <a:buNone/>
              <a:defRPr sz="2000" b="0" cap="none"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Picture Placeholder 11">
            <a:extLst>
              <a:ext uri="{FF2B5EF4-FFF2-40B4-BE49-F238E27FC236}">
                <a16:creationId xmlns:a16="http://schemas.microsoft.com/office/drawing/2014/main" id="{647B5AD0-4AD4-9843-9C08-DEF894490A97}"/>
              </a:ext>
            </a:extLst>
          </p:cNvPr>
          <p:cNvSpPr>
            <a:spLocks noGrp="1"/>
          </p:cNvSpPr>
          <p:nvPr>
            <p:ph type="pic" sz="quarter" idx="13"/>
          </p:nvPr>
        </p:nvSpPr>
        <p:spPr>
          <a:xfrm flipH="1">
            <a:off x="4593262" y="0"/>
            <a:ext cx="7598736" cy="6858000"/>
          </a:xfrm>
          <a:prstGeom prst="triangle">
            <a:avLst/>
          </a:prstGeom>
          <a:solidFill>
            <a:schemeClr val="accent1"/>
          </a:solidFill>
        </p:spPr>
        <p:txBody>
          <a:bodyPr/>
          <a:lstStyle/>
          <a:p>
            <a:r>
              <a:rPr lang="en-US"/>
              <a:t>Click icon to add picture</a:t>
            </a:r>
            <a:endParaRPr lang="en-US" dirty="0"/>
          </a:p>
        </p:txBody>
      </p:sp>
      <p:sp>
        <p:nvSpPr>
          <p:cNvPr id="14" name="Triangle 13">
            <a:extLst>
              <a:ext uri="{FF2B5EF4-FFF2-40B4-BE49-F238E27FC236}">
                <a16:creationId xmlns:a16="http://schemas.microsoft.com/office/drawing/2014/main" id="{8795BE2D-99B1-FE49-84B1-C41E44A8AC0B}"/>
              </a:ext>
            </a:extLst>
          </p:cNvPr>
          <p:cNvSpPr/>
          <p:nvPr userDrawn="1"/>
        </p:nvSpPr>
        <p:spPr>
          <a:xfrm rot="5400000">
            <a:off x="-48606" y="2524533"/>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p>
        </p:txBody>
      </p:sp>
    </p:spTree>
    <p:extLst>
      <p:ext uri="{BB962C8B-B14F-4D97-AF65-F5344CB8AC3E}">
        <p14:creationId xmlns:p14="http://schemas.microsoft.com/office/powerpoint/2010/main" val="24485761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Blac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7418687-D621-0443-9593-F546524940B3}"/>
              </a:ext>
            </a:extLst>
          </p:cNvPr>
          <p:cNvSpPr/>
          <p:nvPr userDrawn="1"/>
        </p:nvSpPr>
        <p:spPr>
          <a:xfrm>
            <a:off x="413825" y="483781"/>
            <a:ext cx="11364350" cy="58904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5/10/23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0" name="Title 9">
            <a:extLst>
              <a:ext uri="{FF2B5EF4-FFF2-40B4-BE49-F238E27FC236}">
                <a16:creationId xmlns:a16="http://schemas.microsoft.com/office/drawing/2014/main" id="{E885CA99-382D-3E4B-9C4E-B250026EF32E}"/>
              </a:ext>
            </a:extLst>
          </p:cNvPr>
          <p:cNvSpPr>
            <a:spLocks noGrp="1"/>
          </p:cNvSpPr>
          <p:nvPr>
            <p:ph type="title"/>
          </p:nvPr>
        </p:nvSpPr>
        <p:spPr>
          <a:xfrm>
            <a:off x="932329" y="893729"/>
            <a:ext cx="10452849" cy="910492"/>
          </a:xfrm>
        </p:spPr>
        <p:txBody>
          <a:bodyPr anchor="ctr"/>
          <a:lstStyle>
            <a:lvl1pPr algn="l">
              <a:defRPr>
                <a:solidFill>
                  <a:schemeClr val="bg1"/>
                </a:solidFill>
              </a:defRPr>
            </a:lvl1pPr>
          </a:lstStyle>
          <a:p>
            <a:r>
              <a:rPr lang="en-US"/>
              <a:t>Click to edit Master title style</a:t>
            </a:r>
            <a:endParaRPr lang="en-US" dirty="0"/>
          </a:p>
        </p:txBody>
      </p:sp>
      <p:sp>
        <p:nvSpPr>
          <p:cNvPr id="11" name="Triangle 10">
            <a:extLst>
              <a:ext uri="{FF2B5EF4-FFF2-40B4-BE49-F238E27FC236}">
                <a16:creationId xmlns:a16="http://schemas.microsoft.com/office/drawing/2014/main" id="{6FFCA020-4282-7D4F-AD59-3DEA5E91ADAB}"/>
              </a:ext>
            </a:extLst>
          </p:cNvPr>
          <p:cNvSpPr/>
          <p:nvPr userDrawn="1"/>
        </p:nvSpPr>
        <p:spPr>
          <a:xfrm>
            <a:off x="10459099" y="5309445"/>
            <a:ext cx="1465933" cy="146593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id="{653A8DFA-7BAB-7F45-AC35-E4D26BDBC78A}"/>
              </a:ext>
            </a:extLst>
          </p:cNvPr>
          <p:cNvSpPr/>
          <p:nvPr userDrawn="1"/>
        </p:nvSpPr>
        <p:spPr>
          <a:xfrm rot="5400000">
            <a:off x="-48606" y="1085138"/>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072367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_White">
    <p:bg>
      <p:bgPr>
        <a:solidFill>
          <a:schemeClr val="tx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7418687-D621-0443-9593-F546524940B3}"/>
              </a:ext>
            </a:extLst>
          </p:cNvPr>
          <p:cNvSpPr/>
          <p:nvPr userDrawn="1"/>
        </p:nvSpPr>
        <p:spPr>
          <a:xfrm>
            <a:off x="413825" y="483781"/>
            <a:ext cx="11364350" cy="5890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5/10/23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riangle 10">
            <a:extLst>
              <a:ext uri="{FF2B5EF4-FFF2-40B4-BE49-F238E27FC236}">
                <a16:creationId xmlns:a16="http://schemas.microsoft.com/office/drawing/2014/main" id="{6FFCA020-4282-7D4F-AD59-3DEA5E91ADAB}"/>
              </a:ext>
            </a:extLst>
          </p:cNvPr>
          <p:cNvSpPr/>
          <p:nvPr userDrawn="1"/>
        </p:nvSpPr>
        <p:spPr>
          <a:xfrm>
            <a:off x="10459099" y="5309445"/>
            <a:ext cx="1465933" cy="146593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id="{653A8DFA-7BAB-7F45-AC35-E4D26BDBC78A}"/>
              </a:ext>
            </a:extLst>
          </p:cNvPr>
          <p:cNvSpPr/>
          <p:nvPr userDrawn="1"/>
        </p:nvSpPr>
        <p:spPr>
          <a:xfrm rot="5400000">
            <a:off x="-48606" y="1085137"/>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2">
            <a:extLst>
              <a:ext uri="{FF2B5EF4-FFF2-40B4-BE49-F238E27FC236}">
                <a16:creationId xmlns:a16="http://schemas.microsoft.com/office/drawing/2014/main" id="{913F7CD6-7F0D-1C4F-AE97-8E76514EED57}"/>
              </a:ext>
            </a:extLst>
          </p:cNvPr>
          <p:cNvSpPr>
            <a:spLocks noGrp="1"/>
          </p:cNvSpPr>
          <p:nvPr>
            <p:ph idx="1"/>
          </p:nvPr>
        </p:nvSpPr>
        <p:spPr>
          <a:xfrm>
            <a:off x="932329" y="2031121"/>
            <a:ext cx="10452848" cy="3933150"/>
          </a:xfrm>
        </p:spPr>
        <p:txBody>
          <a:bodyPr/>
          <a:lstStyle>
            <a:lvl1pPr marL="342900" indent="-342900">
              <a:buClr>
                <a:schemeClr val="accent1"/>
              </a:buClr>
              <a:buFont typeface="Arial" panose="020B0604020202020204" pitchFamily="34" charset="0"/>
              <a:buChar char="•"/>
              <a:defRPr>
                <a:solidFill>
                  <a:schemeClr val="tx1"/>
                </a:solidFill>
              </a:defRPr>
            </a:lvl1pPr>
            <a:lvl2pPr marL="486918" indent="-285750">
              <a:buClr>
                <a:schemeClr val="accent1"/>
              </a:buClr>
              <a:buFont typeface="Arial" panose="020B0604020202020204" pitchFamily="34" charset="0"/>
              <a:buChar char="•"/>
              <a:defRPr>
                <a:solidFill>
                  <a:schemeClr val="tx1"/>
                </a:solidFill>
              </a:defRPr>
            </a:lvl2pPr>
            <a:lvl3pPr marL="669798" indent="-285750">
              <a:buClr>
                <a:schemeClr val="accent1"/>
              </a:buClr>
              <a:buFont typeface="Arial" panose="020B0604020202020204" pitchFamily="34" charset="0"/>
              <a:buChar char="•"/>
              <a:defRPr>
                <a:solidFill>
                  <a:schemeClr val="tx1"/>
                </a:solidFill>
              </a:defRPr>
            </a:lvl3pPr>
            <a:lvl4pPr marL="852678" indent="-285750">
              <a:buClr>
                <a:schemeClr val="accent1"/>
              </a:buClr>
              <a:buFont typeface="Arial" panose="020B0604020202020204" pitchFamily="34" charset="0"/>
              <a:buChar char="•"/>
              <a:defRPr>
                <a:solidFill>
                  <a:schemeClr val="tx1"/>
                </a:solidFill>
              </a:defRPr>
            </a:lvl4pPr>
            <a:lvl5pPr marL="1035558" indent="-285750">
              <a:buClr>
                <a:schemeClr val="accent1"/>
              </a:buClr>
              <a:buFont typeface="Arial" panose="020B0604020202020204" pitchFamily="34" charset="0"/>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9">
            <a:extLst>
              <a:ext uri="{FF2B5EF4-FFF2-40B4-BE49-F238E27FC236}">
                <a16:creationId xmlns:a16="http://schemas.microsoft.com/office/drawing/2014/main" id="{FC3934F6-C727-0048-AD31-76E16E779680}"/>
              </a:ext>
            </a:extLst>
          </p:cNvPr>
          <p:cNvSpPr>
            <a:spLocks noGrp="1"/>
          </p:cNvSpPr>
          <p:nvPr>
            <p:ph type="title"/>
          </p:nvPr>
        </p:nvSpPr>
        <p:spPr>
          <a:xfrm>
            <a:off x="932329" y="893729"/>
            <a:ext cx="10452849" cy="910492"/>
          </a:xfrm>
        </p:spPr>
        <p:txBody>
          <a:bodyPr anchor="ctr"/>
          <a:lstStyle>
            <a:lvl1pPr algn="l">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43802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5/10/23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6726835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D6E202-B606-4609-B914-27C9371A1F6D}" type="datetime1">
              <a:rPr lang="en-US" smtClean="0"/>
              <a:t>5/10/23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1539583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D6E202-B606-4609-B914-27C9371A1F6D}" type="datetime1">
              <a:rPr lang="en-US" smtClean="0"/>
              <a:t>5/10/23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6645458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D6E202-B606-4609-B914-27C9371A1F6D}" type="datetime1">
              <a:rPr lang="en-US" smtClean="0"/>
              <a:t>5/10/23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9837631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D6E202-B606-4609-B914-27C9371A1F6D}" type="datetime1">
              <a:rPr lang="en-US" smtClean="0"/>
              <a:t>5/10/23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439180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5/10/23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5662465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5/10/23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7005828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62D6E202-B606-4609-B914-27C9371A1F6D}" type="datetime1">
              <a:rPr lang="en-US" smtClean="0"/>
              <a:t>5/10/23</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544763002"/>
      </p:ext>
    </p:extLst>
  </p:cSld>
  <p:clrMap bg1="dk1" tx1="lt1" bg2="dk2" tx2="lt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 id="2147484024" r:id="rId12"/>
    <p:sldLayoutId id="2147484025" r:id="rId13"/>
    <p:sldLayoutId id="2147484026" r:id="rId14"/>
    <p:sldLayoutId id="2147484027" r:id="rId15"/>
    <p:sldLayoutId id="2147484028" r:id="rId16"/>
    <p:sldLayoutId id="2147484029" r:id="rId17"/>
    <p:sldLayoutId id="2147484030" r:id="rId18"/>
    <p:sldLayoutId id="2147484031" r:id="rId19"/>
    <p:sldLayoutId id="2147484034" r:id="rId20"/>
    <p:sldLayoutId id="2147484035" r:id="rId21"/>
    <p:sldLayoutId id="2147484038" r:id="rId22"/>
    <p:sldLayoutId id="2147483787" r:id="rId23"/>
    <p:sldLayoutId id="2147483784" r:id="rId24"/>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a:extLst>
              <a:ext uri="{FF2B5EF4-FFF2-40B4-BE49-F238E27FC236}">
                <a16:creationId xmlns:a16="http://schemas.microsoft.com/office/drawing/2014/main" id="{DAC60D5D-D287-9B45-9F54-93A410AFF149}"/>
              </a:ext>
            </a:extLst>
          </p:cNvPr>
          <p:cNvPicPr>
            <a:picLocks noGrp="1" noChangeAspect="1"/>
          </p:cNvPicPr>
          <p:nvPr>
            <p:ph type="pic" sz="quarter" idx="13"/>
          </p:nvPr>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t="19441" b="31828"/>
          <a:stretch/>
        </p:blipFill>
        <p:spPr>
          <a:xfrm>
            <a:off x="4939460" y="85512"/>
            <a:ext cx="7160682" cy="6666017"/>
          </a:xfrm>
        </p:spPr>
      </p:pic>
      <p:sp>
        <p:nvSpPr>
          <p:cNvPr id="2" name="TextBox 1"/>
          <p:cNvSpPr txBox="1"/>
          <p:nvPr/>
        </p:nvSpPr>
        <p:spPr>
          <a:xfrm>
            <a:off x="550597" y="2119746"/>
            <a:ext cx="5171609" cy="1969770"/>
          </a:xfrm>
          <a:prstGeom prst="rect">
            <a:avLst/>
          </a:prstGeom>
          <a:noFill/>
        </p:spPr>
        <p:txBody>
          <a:bodyPr wrap="none" rtlCol="0">
            <a:spAutoFit/>
          </a:bodyPr>
          <a:lstStyle/>
          <a:p>
            <a:r>
              <a:rPr lang="en-US" sz="2400" b="1" dirty="0">
                <a:solidFill>
                  <a:schemeClr val="bg1"/>
                </a:solidFill>
              </a:rPr>
              <a:t> South Metro Community Services</a:t>
            </a:r>
          </a:p>
          <a:p>
            <a:endParaRPr lang="en-US" dirty="0">
              <a:solidFill>
                <a:schemeClr val="bg1"/>
              </a:solidFill>
            </a:endParaRPr>
          </a:p>
          <a:p>
            <a:pPr algn="ctr"/>
            <a:r>
              <a:rPr lang="en-US" sz="1600" i="1" dirty="0">
                <a:solidFill>
                  <a:schemeClr val="bg1"/>
                </a:solidFill>
              </a:rPr>
              <a:t>Serving those in need, regardless</a:t>
            </a:r>
          </a:p>
          <a:p>
            <a:pPr algn="ctr"/>
            <a:endParaRPr lang="en-US" sz="1600" i="1" dirty="0">
              <a:solidFill>
                <a:schemeClr val="bg1"/>
              </a:solidFill>
            </a:endParaRPr>
          </a:p>
          <a:p>
            <a:pPr algn="ctr"/>
            <a:r>
              <a:rPr lang="en-US" sz="1600" i="1" dirty="0">
                <a:solidFill>
                  <a:schemeClr val="bg1"/>
                </a:solidFill>
              </a:rPr>
              <a:t> of a participants</a:t>
            </a:r>
          </a:p>
          <a:p>
            <a:pPr algn="ctr"/>
            <a:endParaRPr lang="en-US" sz="1600" i="1" dirty="0">
              <a:solidFill>
                <a:schemeClr val="bg1"/>
              </a:solidFill>
            </a:endParaRPr>
          </a:p>
          <a:p>
            <a:pPr algn="ctr"/>
            <a:r>
              <a:rPr lang="en-US" sz="1600" i="1" dirty="0">
                <a:solidFill>
                  <a:schemeClr val="bg1"/>
                </a:solidFill>
              </a:rPr>
              <a:t>desired recovery pathway.</a:t>
            </a:r>
          </a:p>
        </p:txBody>
      </p:sp>
    </p:spTree>
    <p:extLst>
      <p:ext uri="{BB962C8B-B14F-4D97-AF65-F5344CB8AC3E}">
        <p14:creationId xmlns:p14="http://schemas.microsoft.com/office/powerpoint/2010/main" val="3986647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6878" y="-187287"/>
            <a:ext cx="8534400" cy="1507067"/>
          </a:xfrm>
          <a:noFill/>
        </p:spPr>
        <p:txBody>
          <a:bodyPr/>
          <a:lstStyle/>
          <a:p>
            <a:r>
              <a:rPr lang="en-US" dirty="0"/>
              <a:t>  Goals for the future  </a:t>
            </a:r>
          </a:p>
        </p:txBody>
      </p:sp>
      <p:sp>
        <p:nvSpPr>
          <p:cNvPr id="5" name="TextBox 4"/>
          <p:cNvSpPr txBox="1"/>
          <p:nvPr/>
        </p:nvSpPr>
        <p:spPr>
          <a:xfrm>
            <a:off x="6312664" y="1319780"/>
            <a:ext cx="5188946" cy="3970318"/>
          </a:xfrm>
          <a:prstGeom prst="rect">
            <a:avLst/>
          </a:prstGeom>
          <a:noFill/>
        </p:spPr>
        <p:txBody>
          <a:bodyPr wrap="square" rtlCol="0">
            <a:spAutoFit/>
          </a:bodyPr>
          <a:lstStyle/>
          <a:p>
            <a:r>
              <a:rPr lang="en-US" dirty="0"/>
              <a:t>PROVIDING CULTURALLY SPECIFIC RECOVERY SERVICES TO THE SHAKOPEE COMMUNUNITY </a:t>
            </a:r>
          </a:p>
          <a:p>
            <a:endParaRPr lang="en-US" dirty="0"/>
          </a:p>
          <a:p>
            <a:r>
              <a:rPr lang="en-US" dirty="0"/>
              <a:t>DECREASING FATAL OPIOD OVERDOSES </a:t>
            </a:r>
          </a:p>
          <a:p>
            <a:endParaRPr lang="en-US" dirty="0"/>
          </a:p>
          <a:p>
            <a:r>
              <a:rPr lang="en-US" dirty="0"/>
              <a:t>DISTRIBUTION OF FENTANYL TESTING STRIPS AND NALXONE TO SCOTT AND DAKOTA COUNTY</a:t>
            </a:r>
          </a:p>
          <a:p>
            <a:endParaRPr lang="en-US" dirty="0"/>
          </a:p>
          <a:p>
            <a:r>
              <a:rPr lang="en-US" dirty="0"/>
              <a:t>COMMUNITY NALXONE TRAINING </a:t>
            </a:r>
          </a:p>
          <a:p>
            <a:endParaRPr lang="en-US" dirty="0"/>
          </a:p>
          <a:p>
            <a:endParaRPr lang="en-US" dirty="0"/>
          </a:p>
          <a:p>
            <a:endParaRPr lang="en-US" dirty="0"/>
          </a:p>
          <a:p>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5423097" cy="3614738"/>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614738"/>
            <a:ext cx="5423097" cy="3243262"/>
          </a:xfrm>
          <a:prstGeom prst="rect">
            <a:avLst/>
          </a:prstGeom>
        </p:spPr>
      </p:pic>
    </p:spTree>
    <p:extLst>
      <p:ext uri="{BB962C8B-B14F-4D97-AF65-F5344CB8AC3E}">
        <p14:creationId xmlns:p14="http://schemas.microsoft.com/office/powerpoint/2010/main" val="1314519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3238959" y="344066"/>
            <a:ext cx="5933722" cy="5935547"/>
          </a:xfrm>
        </p:spPr>
      </p:pic>
    </p:spTree>
    <p:extLst>
      <p:ext uri="{BB962C8B-B14F-4D97-AF65-F5344CB8AC3E}">
        <p14:creationId xmlns:p14="http://schemas.microsoft.com/office/powerpoint/2010/main" val="861468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91984" y="1237199"/>
            <a:ext cx="3788450" cy="5051268"/>
          </a:xfrm>
        </p:spPr>
      </p:pic>
      <p:sp>
        <p:nvSpPr>
          <p:cNvPr id="3" name="Title 2"/>
          <p:cNvSpPr>
            <a:spLocks noGrp="1"/>
          </p:cNvSpPr>
          <p:nvPr>
            <p:ph type="title"/>
          </p:nvPr>
        </p:nvSpPr>
        <p:spPr/>
        <p:txBody>
          <a:bodyPr/>
          <a:lstStyle/>
          <a:p>
            <a:r>
              <a:rPr lang="en-US" dirty="0"/>
              <a:t>                  </a:t>
            </a:r>
            <a:r>
              <a:rPr lang="en-US" dirty="0">
                <a:latin typeface="Castellar" panose="020A0402060406010301" pitchFamily="18" charset="0"/>
              </a:rPr>
              <a:t>It takes a village</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949" y="2121698"/>
            <a:ext cx="3629107" cy="3629107"/>
          </a:xfrm>
          <a:prstGeom prst="rect">
            <a:avLst/>
          </a:prstGeom>
        </p:spPr>
      </p:pic>
    </p:spTree>
    <p:extLst>
      <p:ext uri="{BB962C8B-B14F-4D97-AF65-F5344CB8AC3E}">
        <p14:creationId xmlns:p14="http://schemas.microsoft.com/office/powerpoint/2010/main" val="778789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a:extLst>
              <a:ext uri="{FF2B5EF4-FFF2-40B4-BE49-F238E27FC236}">
                <a16:creationId xmlns:a16="http://schemas.microsoft.com/office/drawing/2014/main" id="{DAC60D5D-D287-9B45-9F54-93A410AFF149}"/>
              </a:ext>
            </a:extLst>
          </p:cNvPr>
          <p:cNvPicPr>
            <a:picLocks noGrp="1" noChangeAspect="1"/>
          </p:cNvPicPr>
          <p:nvPr>
            <p:ph type="pic" sz="quarter" idx="13"/>
          </p:nvPr>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t="19441" b="31828"/>
          <a:stretch/>
        </p:blipFill>
        <p:spPr>
          <a:xfrm>
            <a:off x="4939460" y="85512"/>
            <a:ext cx="7160682" cy="6666017"/>
          </a:xfrm>
        </p:spPr>
      </p:pic>
      <p:sp>
        <p:nvSpPr>
          <p:cNvPr id="2" name="TextBox 1"/>
          <p:cNvSpPr txBox="1"/>
          <p:nvPr/>
        </p:nvSpPr>
        <p:spPr>
          <a:xfrm>
            <a:off x="550597" y="2119746"/>
            <a:ext cx="3288080" cy="461665"/>
          </a:xfrm>
          <a:prstGeom prst="rect">
            <a:avLst/>
          </a:prstGeom>
          <a:noFill/>
        </p:spPr>
        <p:txBody>
          <a:bodyPr wrap="none" rtlCol="0">
            <a:spAutoFit/>
          </a:bodyPr>
          <a:lstStyle/>
          <a:p>
            <a:r>
              <a:rPr lang="en-US" sz="2400" b="1" dirty="0">
                <a:solidFill>
                  <a:schemeClr val="bg1"/>
                </a:solidFill>
              </a:rPr>
              <a:t>			THANK YOU</a:t>
            </a:r>
            <a:endParaRPr lang="en-US" sz="1600" i="1" dirty="0">
              <a:solidFill>
                <a:schemeClr val="bg1"/>
              </a:solidFill>
            </a:endParaRPr>
          </a:p>
        </p:txBody>
      </p:sp>
    </p:spTree>
    <p:extLst>
      <p:ext uri="{BB962C8B-B14F-4D97-AF65-F5344CB8AC3E}">
        <p14:creationId xmlns:p14="http://schemas.microsoft.com/office/powerpoint/2010/main" val="2996111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5613A2D6-52A2-8C4D-985E-CB4BEE6B29BD}"/>
              </a:ext>
            </a:extLst>
          </p:cNvPr>
          <p:cNvSpPr>
            <a:spLocks noGrp="1"/>
          </p:cNvSpPr>
          <p:nvPr>
            <p:ph idx="1"/>
          </p:nvPr>
        </p:nvSpPr>
        <p:spPr>
          <a:xfrm>
            <a:off x="4897883" y="1122162"/>
            <a:ext cx="6312911" cy="4126243"/>
          </a:xfrm>
        </p:spPr>
        <p:txBody>
          <a:bodyPr>
            <a:normAutofit/>
          </a:bodyPr>
          <a:lstStyle/>
          <a:p>
            <a:r>
              <a:rPr lang="en-US" sz="4400" dirty="0">
                <a:solidFill>
                  <a:schemeClr val="tx1"/>
                </a:solidFill>
              </a:rPr>
              <a:t>Who we are</a:t>
            </a:r>
          </a:p>
          <a:p>
            <a:r>
              <a:rPr lang="en-US" sz="4400" dirty="0">
                <a:solidFill>
                  <a:schemeClr val="tx1"/>
                </a:solidFill>
              </a:rPr>
              <a:t>Program platform</a:t>
            </a:r>
          </a:p>
          <a:p>
            <a:r>
              <a:rPr lang="en-US" sz="4400" dirty="0">
                <a:solidFill>
                  <a:schemeClr val="tx1"/>
                </a:solidFill>
              </a:rPr>
              <a:t>The services we offer</a:t>
            </a:r>
          </a:p>
          <a:p>
            <a:r>
              <a:rPr lang="en-US" sz="4400" dirty="0">
                <a:solidFill>
                  <a:schemeClr val="tx1"/>
                </a:solidFill>
              </a:rPr>
              <a:t>Goals for the future</a:t>
            </a:r>
          </a:p>
        </p:txBody>
      </p:sp>
    </p:spTree>
    <p:extLst>
      <p:ext uri="{BB962C8B-B14F-4D97-AF65-F5344CB8AC3E}">
        <p14:creationId xmlns:p14="http://schemas.microsoft.com/office/powerpoint/2010/main" val="307285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group of hands in a &quot;Go Team&quot; fashion">
            <a:extLst>
              <a:ext uri="{FF2B5EF4-FFF2-40B4-BE49-F238E27FC236}">
                <a16:creationId xmlns:a16="http://schemas.microsoft.com/office/drawing/2014/main" id="{A09F623E-2819-2D41-ADE0-C7B64EF0EC4F}"/>
              </a:ext>
            </a:extLst>
          </p:cNvPr>
          <p:cNvPicPr>
            <a:picLocks noGrp="1" noChangeAspect="1"/>
          </p:cNvPicPr>
          <p:nvPr>
            <p:ph type="pic" sz="quarter" idx="13"/>
          </p:nvPr>
        </p:nvPicPr>
        <p:blipFill>
          <a:blip r:embed="rId2" cstate="screen">
            <a:grayscl/>
            <a:extLst>
              <a:ext uri="{28A0092B-C50C-407E-A947-70E740481C1C}">
                <a14:useLocalDpi xmlns:a14="http://schemas.microsoft.com/office/drawing/2010/main"/>
              </a:ext>
            </a:extLst>
          </a:blip>
          <a:srcRect t="19" b="19"/>
          <a:stretch>
            <a:fillRect/>
          </a:stretch>
        </p:blipFill>
        <p:spPr/>
      </p:pic>
      <p:sp>
        <p:nvSpPr>
          <p:cNvPr id="3" name="Title 2">
            <a:extLst>
              <a:ext uri="{FF2B5EF4-FFF2-40B4-BE49-F238E27FC236}">
                <a16:creationId xmlns:a16="http://schemas.microsoft.com/office/drawing/2014/main" id="{FDDF5302-8BAF-DD47-A375-773B74B64955}"/>
              </a:ext>
            </a:extLst>
          </p:cNvPr>
          <p:cNvSpPr>
            <a:spLocks noGrp="1"/>
          </p:cNvSpPr>
          <p:nvPr>
            <p:ph type="title"/>
          </p:nvPr>
        </p:nvSpPr>
        <p:spPr>
          <a:xfrm>
            <a:off x="1014607" y="1655428"/>
            <a:ext cx="4083485" cy="554276"/>
          </a:xfrm>
        </p:spPr>
        <p:txBody>
          <a:bodyPr>
            <a:noAutofit/>
          </a:bodyPr>
          <a:lstStyle/>
          <a:p>
            <a:r>
              <a:rPr lang="en-US" sz="3600" dirty="0">
                <a:latin typeface="Arial Narrow" panose="020B0606020202030204" pitchFamily="34" charset="0"/>
              </a:rPr>
              <a:t>Who we are….</a:t>
            </a:r>
          </a:p>
        </p:txBody>
      </p:sp>
      <p:sp>
        <p:nvSpPr>
          <p:cNvPr id="6" name="TextBox 5"/>
          <p:cNvSpPr txBox="1"/>
          <p:nvPr/>
        </p:nvSpPr>
        <p:spPr>
          <a:xfrm>
            <a:off x="1014607" y="2516641"/>
            <a:ext cx="4083485" cy="2246769"/>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We are a growing nonprofit serving the south metro. We strive to connect individuals with substance use disorders to vital resources tailored to each persons unique needs. We fight together to empower autonomy and decrease stigma. Currently all of our services are FREE.</a:t>
            </a:r>
            <a:endParaRPr lang="en-US" sz="2000" dirty="0">
              <a:solidFill>
                <a:schemeClr val="bg1"/>
              </a:solidFill>
            </a:endParaRPr>
          </a:p>
        </p:txBody>
      </p:sp>
    </p:spTree>
    <p:extLst>
      <p:ext uri="{BB962C8B-B14F-4D97-AF65-F5344CB8AC3E}">
        <p14:creationId xmlns:p14="http://schemas.microsoft.com/office/powerpoint/2010/main" val="2515330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0FEB38D-85AD-EB41-9EC1-E966F44AB085}"/>
              </a:ext>
            </a:extLst>
          </p:cNvPr>
          <p:cNvSpPr>
            <a:spLocks noGrp="1"/>
          </p:cNvSpPr>
          <p:nvPr>
            <p:ph type="title"/>
          </p:nvPr>
        </p:nvSpPr>
        <p:spPr>
          <a:xfrm>
            <a:off x="726510" y="528658"/>
            <a:ext cx="6020691" cy="727700"/>
          </a:xfrm>
        </p:spPr>
        <p:txBody>
          <a:bodyPr>
            <a:normAutofit fontScale="90000"/>
          </a:bodyPr>
          <a:lstStyle/>
          <a:p>
            <a:r>
              <a:rPr lang="en-US" dirty="0">
                <a:solidFill>
                  <a:schemeClr val="tx1"/>
                </a:solidFill>
              </a:rPr>
              <a:t>Basic Program Platform Peer Recovery services </a:t>
            </a:r>
          </a:p>
        </p:txBody>
      </p:sp>
      <p:sp>
        <p:nvSpPr>
          <p:cNvPr id="11" name="Text Placeholder 2">
            <a:extLst>
              <a:ext uri="{FF2B5EF4-FFF2-40B4-BE49-F238E27FC236}">
                <a16:creationId xmlns:a16="http://schemas.microsoft.com/office/drawing/2014/main" id="{64D4B10F-ADAA-B74F-8461-59D7CAF3C4EF}"/>
              </a:ext>
            </a:extLst>
          </p:cNvPr>
          <p:cNvSpPr>
            <a:spLocks noGrp="1"/>
          </p:cNvSpPr>
          <p:nvPr>
            <p:ph type="body" idx="1"/>
          </p:nvPr>
        </p:nvSpPr>
        <p:spPr>
          <a:xfrm>
            <a:off x="573577" y="1753985"/>
            <a:ext cx="7672647" cy="3059084"/>
          </a:xfrm>
        </p:spPr>
        <p:txBody>
          <a:bodyPr>
            <a:noAutofit/>
          </a:bodyPr>
          <a:lstStyle/>
          <a:p>
            <a:r>
              <a:rPr lang="en-US" sz="900" b="1" dirty="0"/>
              <a:t>1. Referral: Participant is referred</a:t>
            </a:r>
          </a:p>
          <a:p>
            <a:r>
              <a:rPr lang="en-US" sz="900" dirty="0">
                <a:solidFill>
                  <a:prstClr val="black"/>
                </a:solidFill>
              </a:rPr>
              <a:t>Participant</a:t>
            </a:r>
            <a:r>
              <a:rPr lang="en-US" sz="900" dirty="0"/>
              <a:t> is referred by an organization. Referral forms are user friendly and can be sent via email or fax. Information obtained from the referral is used to ensure that the participant is assigned a PRS that can most meet the participants immediate needs.  </a:t>
            </a:r>
          </a:p>
          <a:p>
            <a:r>
              <a:rPr lang="en-US" sz="900" b="1" dirty="0"/>
              <a:t>2. Initiate:</a:t>
            </a:r>
            <a:r>
              <a:rPr lang="en-US" sz="900" dirty="0"/>
              <a:t> </a:t>
            </a:r>
            <a:r>
              <a:rPr lang="en-US" sz="900" b="1" dirty="0"/>
              <a:t>PRS will initiate services </a:t>
            </a:r>
          </a:p>
          <a:p>
            <a:r>
              <a:rPr lang="en-US" sz="900" dirty="0"/>
              <a:t>PRS’s can call, text or email the participant to schedule the first session. We have seen significantly higher successful first contact rates via text message. </a:t>
            </a:r>
          </a:p>
          <a:p>
            <a:r>
              <a:rPr lang="en-US" sz="900" b="1" dirty="0"/>
              <a:t>3. Identify</a:t>
            </a:r>
            <a:r>
              <a:rPr lang="en-US" sz="900" dirty="0"/>
              <a:t>: </a:t>
            </a:r>
            <a:r>
              <a:rPr lang="en-US" sz="900" b="1" dirty="0"/>
              <a:t>In collaboration participant and PRS identify the participants needs.</a:t>
            </a:r>
          </a:p>
          <a:p>
            <a:r>
              <a:rPr lang="en-US" sz="900" dirty="0"/>
              <a:t>In the first few sessions our PRS will help participants identify immediate needs in addition to goal setting. </a:t>
            </a:r>
            <a:r>
              <a:rPr lang="en-US" sz="900" dirty="0">
                <a:solidFill>
                  <a:prstClr val="black"/>
                </a:solidFill>
              </a:rPr>
              <a:t>Participants needs are documented within initial well plan and recovery capital scale</a:t>
            </a:r>
            <a:r>
              <a:rPr lang="en-US" sz="900" dirty="0"/>
              <a:t>.</a:t>
            </a:r>
          </a:p>
          <a:p>
            <a:r>
              <a:rPr lang="en-US" sz="900" b="1" dirty="0"/>
              <a:t>4. Provide: Provide participant identified resources and supports. </a:t>
            </a:r>
          </a:p>
          <a:p>
            <a:r>
              <a:rPr lang="en-US" sz="900" dirty="0"/>
              <a:t>Recovery capital scale and well plan will be completed for each interaction.</a:t>
            </a:r>
          </a:p>
          <a:p>
            <a:r>
              <a:rPr lang="en-US" sz="900" b="1" dirty="0"/>
              <a:t>5. Revisit</a:t>
            </a:r>
            <a:r>
              <a:rPr lang="en-US" sz="900" dirty="0"/>
              <a:t>: Participant goals and needs are revisited often within a continued care plan</a:t>
            </a:r>
          </a:p>
          <a:p>
            <a:r>
              <a:rPr lang="en-US" sz="900" b="1" dirty="0"/>
              <a:t>6. Supervision: </a:t>
            </a:r>
            <a:r>
              <a:rPr lang="en-US" sz="900" dirty="0"/>
              <a:t>PRS’s take part in twice weekly staffing to ensure that their participants are receiving the best possible care. Scope of practice, participant concerns, and participant’s successes are evaluated with supervisor.  </a:t>
            </a:r>
          </a:p>
          <a:p>
            <a:r>
              <a:rPr lang="en-US" sz="900" b="1" dirty="0"/>
              <a:t>7. Communication with referrers: </a:t>
            </a:r>
            <a:r>
              <a:rPr lang="en-US" sz="900" dirty="0"/>
              <a:t>If safety is ever a concern PRS’s can communicate vital information to the referrer as deemed appropriate by supervisor. </a:t>
            </a:r>
          </a:p>
        </p:txBody>
      </p:sp>
    </p:spTree>
    <p:extLst>
      <p:ext uri="{BB962C8B-B14F-4D97-AF65-F5344CB8AC3E}">
        <p14:creationId xmlns:p14="http://schemas.microsoft.com/office/powerpoint/2010/main" val="847544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115AC-F6DD-4765-9553-9296098AFACF}"/>
              </a:ext>
            </a:extLst>
          </p:cNvPr>
          <p:cNvSpPr>
            <a:spLocks noGrp="1"/>
          </p:cNvSpPr>
          <p:nvPr>
            <p:ph type="title"/>
          </p:nvPr>
        </p:nvSpPr>
        <p:spPr/>
        <p:txBody>
          <a:bodyPr anchor="ctr">
            <a:normAutofit/>
          </a:bodyPr>
          <a:lstStyle/>
          <a:p>
            <a:r>
              <a:rPr lang="en-US" sz="3200" dirty="0">
                <a:solidFill>
                  <a:srgbClr val="FFFEFF"/>
                </a:solidFill>
              </a:rPr>
              <a:t>A Definition</a:t>
            </a:r>
          </a:p>
        </p:txBody>
      </p:sp>
      <p:sp>
        <p:nvSpPr>
          <p:cNvPr id="4" name="TextBox 3"/>
          <p:cNvSpPr txBox="1"/>
          <p:nvPr/>
        </p:nvSpPr>
        <p:spPr>
          <a:xfrm>
            <a:off x="563671" y="701458"/>
            <a:ext cx="3477234" cy="1508105"/>
          </a:xfrm>
          <a:prstGeom prst="rect">
            <a:avLst/>
          </a:prstGeom>
          <a:noFill/>
        </p:spPr>
        <p:txBody>
          <a:bodyPr wrap="none" rtlCol="0">
            <a:spAutoFit/>
          </a:bodyPr>
          <a:lstStyle/>
          <a:p>
            <a:r>
              <a:rPr lang="en-US" sz="2800" dirty="0">
                <a:solidFill>
                  <a:schemeClr val="bg1"/>
                </a:solidFill>
              </a:rPr>
              <a:t>Our services…….</a:t>
            </a:r>
          </a:p>
          <a:p>
            <a:endParaRPr lang="en-US" sz="2400" dirty="0">
              <a:solidFill>
                <a:schemeClr val="bg1"/>
              </a:solidFill>
            </a:endParaRPr>
          </a:p>
          <a:p>
            <a:r>
              <a:rPr lang="en-US" sz="4000" b="1" dirty="0">
                <a:solidFill>
                  <a:schemeClr val="bg1"/>
                </a:solidFill>
              </a:rPr>
              <a:t> Peer Support</a:t>
            </a:r>
          </a:p>
        </p:txBody>
      </p:sp>
      <p:pic>
        <p:nvPicPr>
          <p:cNvPr id="5" name="Picture 4"/>
          <p:cNvPicPr>
            <a:picLocks noChangeAspect="1"/>
          </p:cNvPicPr>
          <p:nvPr/>
        </p:nvPicPr>
        <p:blipFill>
          <a:blip r:embed="rId2"/>
          <a:stretch>
            <a:fillRect/>
          </a:stretch>
        </p:blipFill>
        <p:spPr>
          <a:xfrm>
            <a:off x="683306" y="2259799"/>
            <a:ext cx="5937504" cy="3616452"/>
          </a:xfrm>
          <a:prstGeom prst="rect">
            <a:avLst/>
          </a:prstGeom>
        </p:spPr>
      </p:pic>
    </p:spTree>
    <p:extLst>
      <p:ext uri="{BB962C8B-B14F-4D97-AF65-F5344CB8AC3E}">
        <p14:creationId xmlns:p14="http://schemas.microsoft.com/office/powerpoint/2010/main" val="3990340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115AC-F6DD-4765-9553-9296098AFACF}"/>
              </a:ext>
            </a:extLst>
          </p:cNvPr>
          <p:cNvSpPr>
            <a:spLocks noGrp="1"/>
          </p:cNvSpPr>
          <p:nvPr>
            <p:ph type="title"/>
          </p:nvPr>
        </p:nvSpPr>
        <p:spPr/>
        <p:txBody>
          <a:bodyPr anchor="ctr">
            <a:normAutofit/>
          </a:bodyPr>
          <a:lstStyle/>
          <a:p>
            <a:r>
              <a:rPr lang="en-US" sz="3200" dirty="0">
                <a:solidFill>
                  <a:srgbClr val="FFFEFF"/>
                </a:solidFill>
              </a:rPr>
              <a:t>A Definition</a:t>
            </a:r>
          </a:p>
        </p:txBody>
      </p:sp>
      <p:sp>
        <p:nvSpPr>
          <p:cNvPr id="4" name="TextBox 3"/>
          <p:cNvSpPr txBox="1"/>
          <p:nvPr/>
        </p:nvSpPr>
        <p:spPr>
          <a:xfrm>
            <a:off x="563671" y="701458"/>
            <a:ext cx="4812536" cy="1508105"/>
          </a:xfrm>
          <a:prstGeom prst="rect">
            <a:avLst/>
          </a:prstGeom>
          <a:noFill/>
        </p:spPr>
        <p:txBody>
          <a:bodyPr wrap="none" rtlCol="0">
            <a:spAutoFit/>
          </a:bodyPr>
          <a:lstStyle/>
          <a:p>
            <a:r>
              <a:rPr lang="en-US" sz="2800" dirty="0">
                <a:solidFill>
                  <a:schemeClr val="bg1"/>
                </a:solidFill>
              </a:rPr>
              <a:t>Our services…….</a:t>
            </a:r>
          </a:p>
          <a:p>
            <a:endParaRPr lang="en-US" sz="2400" dirty="0">
              <a:solidFill>
                <a:schemeClr val="bg1"/>
              </a:solidFill>
            </a:endParaRPr>
          </a:p>
          <a:p>
            <a:r>
              <a:rPr lang="en-US" sz="4000" b="1" dirty="0">
                <a:solidFill>
                  <a:schemeClr val="bg1"/>
                </a:solidFill>
              </a:rPr>
              <a:t> Naloxone Training</a:t>
            </a:r>
          </a:p>
        </p:txBody>
      </p:sp>
      <p:sp>
        <p:nvSpPr>
          <p:cNvPr id="3" name="TextBox 2"/>
          <p:cNvSpPr txBox="1"/>
          <p:nvPr/>
        </p:nvSpPr>
        <p:spPr>
          <a:xfrm>
            <a:off x="2111812" y="2917767"/>
            <a:ext cx="8093882" cy="1569660"/>
          </a:xfrm>
          <a:prstGeom prst="rect">
            <a:avLst/>
          </a:prstGeom>
          <a:noFill/>
        </p:spPr>
        <p:txBody>
          <a:bodyPr wrap="none" rtlCol="0">
            <a:spAutoFit/>
          </a:bodyPr>
          <a:lstStyle/>
          <a:p>
            <a:r>
              <a:rPr lang="en-US" sz="2400" dirty="0">
                <a:solidFill>
                  <a:schemeClr val="bg1"/>
                </a:solidFill>
              </a:rPr>
              <a:t>SMCS offers life saving Naloxone training. </a:t>
            </a:r>
          </a:p>
          <a:p>
            <a:r>
              <a:rPr lang="en-US" sz="2400" dirty="0">
                <a:solidFill>
                  <a:schemeClr val="bg1"/>
                </a:solidFill>
              </a:rPr>
              <a:t>Are you in need of Naloxone? </a:t>
            </a:r>
          </a:p>
          <a:p>
            <a:r>
              <a:rPr lang="en-US" sz="2400" dirty="0">
                <a:solidFill>
                  <a:schemeClr val="bg1"/>
                </a:solidFill>
              </a:rPr>
              <a:t>SMCS partners with the Steve </a:t>
            </a:r>
            <a:r>
              <a:rPr lang="en-US" sz="2400" dirty="0" err="1">
                <a:solidFill>
                  <a:schemeClr val="bg1"/>
                </a:solidFill>
              </a:rPr>
              <a:t>Rummler</a:t>
            </a:r>
            <a:r>
              <a:rPr lang="en-US" sz="2400" dirty="0">
                <a:solidFill>
                  <a:schemeClr val="bg1"/>
                </a:solidFill>
              </a:rPr>
              <a:t> Hope Network</a:t>
            </a:r>
          </a:p>
          <a:p>
            <a:r>
              <a:rPr lang="en-US" sz="2400" dirty="0">
                <a:solidFill>
                  <a:schemeClr val="bg1"/>
                </a:solidFill>
              </a:rPr>
              <a:t>to prevent overdose and educate the community.</a:t>
            </a:r>
          </a:p>
        </p:txBody>
      </p:sp>
    </p:spTree>
    <p:extLst>
      <p:ext uri="{BB962C8B-B14F-4D97-AF65-F5344CB8AC3E}">
        <p14:creationId xmlns:p14="http://schemas.microsoft.com/office/powerpoint/2010/main" val="586118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115AC-F6DD-4765-9553-9296098AFACF}"/>
              </a:ext>
            </a:extLst>
          </p:cNvPr>
          <p:cNvSpPr>
            <a:spLocks noGrp="1"/>
          </p:cNvSpPr>
          <p:nvPr>
            <p:ph type="title"/>
          </p:nvPr>
        </p:nvSpPr>
        <p:spPr/>
        <p:txBody>
          <a:bodyPr anchor="ctr">
            <a:normAutofit/>
          </a:bodyPr>
          <a:lstStyle/>
          <a:p>
            <a:r>
              <a:rPr lang="en-US" sz="3200" dirty="0">
                <a:solidFill>
                  <a:srgbClr val="FFFEFF"/>
                </a:solidFill>
              </a:rPr>
              <a:t>A Definition</a:t>
            </a:r>
          </a:p>
        </p:txBody>
      </p:sp>
      <p:sp>
        <p:nvSpPr>
          <p:cNvPr id="4" name="TextBox 3"/>
          <p:cNvSpPr txBox="1"/>
          <p:nvPr/>
        </p:nvSpPr>
        <p:spPr>
          <a:xfrm>
            <a:off x="563671" y="701458"/>
            <a:ext cx="3273653" cy="1508105"/>
          </a:xfrm>
          <a:prstGeom prst="rect">
            <a:avLst/>
          </a:prstGeom>
          <a:noFill/>
        </p:spPr>
        <p:txBody>
          <a:bodyPr wrap="none" rtlCol="0">
            <a:spAutoFit/>
          </a:bodyPr>
          <a:lstStyle/>
          <a:p>
            <a:r>
              <a:rPr lang="en-US" sz="2800" dirty="0">
                <a:solidFill>
                  <a:schemeClr val="bg1"/>
                </a:solidFill>
              </a:rPr>
              <a:t>Our services…….</a:t>
            </a:r>
          </a:p>
          <a:p>
            <a:endParaRPr lang="en-US" sz="2400" dirty="0">
              <a:solidFill>
                <a:schemeClr val="bg1"/>
              </a:solidFill>
            </a:endParaRPr>
          </a:p>
          <a:p>
            <a:r>
              <a:rPr lang="en-US" sz="4000" b="1" dirty="0">
                <a:solidFill>
                  <a:schemeClr val="bg1"/>
                </a:solidFill>
              </a:rPr>
              <a:t> INK-NITIAVE</a:t>
            </a:r>
          </a:p>
        </p:txBody>
      </p:sp>
      <p:sp>
        <p:nvSpPr>
          <p:cNvPr id="6" name="TextBox 5"/>
          <p:cNvSpPr txBox="1"/>
          <p:nvPr/>
        </p:nvSpPr>
        <p:spPr>
          <a:xfrm>
            <a:off x="2625276" y="2401834"/>
            <a:ext cx="8438964" cy="3693319"/>
          </a:xfrm>
          <a:prstGeom prst="rect">
            <a:avLst/>
          </a:prstGeom>
          <a:noFill/>
        </p:spPr>
        <p:txBody>
          <a:bodyPr wrap="square" rtlCol="0">
            <a:spAutoFit/>
          </a:bodyPr>
          <a:lstStyle/>
          <a:p>
            <a:r>
              <a:rPr lang="en-US" b="1" dirty="0">
                <a:solidFill>
                  <a:schemeClr val="bg1"/>
                </a:solidFill>
              </a:rPr>
              <a:t>We partnered with a </a:t>
            </a:r>
            <a:r>
              <a:rPr lang="en-US" b="1" dirty="0" err="1">
                <a:solidFill>
                  <a:schemeClr val="bg1"/>
                </a:solidFill>
              </a:rPr>
              <a:t>Removery</a:t>
            </a:r>
            <a:r>
              <a:rPr lang="en-US" b="1" dirty="0">
                <a:solidFill>
                  <a:schemeClr val="bg1"/>
                </a:solidFill>
              </a:rPr>
              <a:t>! </a:t>
            </a:r>
          </a:p>
          <a:p>
            <a:r>
              <a:rPr lang="en-US" dirty="0">
                <a:solidFill>
                  <a:schemeClr val="bg1"/>
                </a:solidFill>
              </a:rPr>
              <a:t>This exciting collaboration allows SMCS to connect individuals</a:t>
            </a:r>
          </a:p>
          <a:p>
            <a:r>
              <a:rPr lang="en-US" dirty="0">
                <a:solidFill>
                  <a:schemeClr val="bg1"/>
                </a:solidFill>
              </a:rPr>
              <a:t>to NO COST tattoo removal, no strings attached. Candidates for ink-</a:t>
            </a:r>
            <a:r>
              <a:rPr lang="en-US" dirty="0" err="1">
                <a:solidFill>
                  <a:schemeClr val="bg1"/>
                </a:solidFill>
              </a:rPr>
              <a:t>nitiative</a:t>
            </a:r>
            <a:r>
              <a:rPr lang="en-US" dirty="0">
                <a:solidFill>
                  <a:schemeClr val="bg1"/>
                </a:solidFill>
              </a:rPr>
              <a:t> do not have to be receiving other services from SMCS to qualify, nor do they have to have a SUD diagnosis. Healing can be even more </a:t>
            </a:r>
          </a:p>
          <a:p>
            <a:r>
              <a:rPr lang="en-US" dirty="0">
                <a:solidFill>
                  <a:schemeClr val="bg1"/>
                </a:solidFill>
              </a:rPr>
              <a:t>challenging when we wear our painful past on our skin daily. Simply send over a referral and we will take it from there. </a:t>
            </a:r>
          </a:p>
          <a:p>
            <a:r>
              <a:rPr lang="en-US" b="1" dirty="0">
                <a:solidFill>
                  <a:schemeClr val="bg1"/>
                </a:solidFill>
              </a:rPr>
              <a:t> </a:t>
            </a:r>
          </a:p>
          <a:p>
            <a:r>
              <a:rPr lang="en-US" b="1" dirty="0">
                <a:solidFill>
                  <a:schemeClr val="bg1"/>
                </a:solidFill>
              </a:rPr>
              <a:t>Here are the qualifications for INK-NITIATIVE:</a:t>
            </a:r>
          </a:p>
          <a:p>
            <a:r>
              <a:rPr lang="en-US" dirty="0">
                <a:solidFill>
                  <a:schemeClr val="bg1"/>
                </a:solidFill>
              </a:rPr>
              <a:t>• Previously or are currently incarcerated </a:t>
            </a:r>
          </a:p>
          <a:p>
            <a:r>
              <a:rPr lang="en-US" dirty="0">
                <a:solidFill>
                  <a:schemeClr val="bg1"/>
                </a:solidFill>
              </a:rPr>
              <a:t>• Survivor of human trafficking/ Survivor of domestic violence </a:t>
            </a:r>
          </a:p>
          <a:p>
            <a:r>
              <a:rPr lang="en-US" dirty="0">
                <a:solidFill>
                  <a:schemeClr val="bg1"/>
                </a:solidFill>
              </a:rPr>
              <a:t>• Have a hate symbol or racist tattoo</a:t>
            </a:r>
          </a:p>
          <a:p>
            <a:r>
              <a:rPr lang="en-US" dirty="0">
                <a:solidFill>
                  <a:schemeClr val="bg1"/>
                </a:solidFill>
              </a:rPr>
              <a:t>• Former gang member</a:t>
            </a:r>
          </a:p>
        </p:txBody>
      </p:sp>
    </p:spTree>
    <p:extLst>
      <p:ext uri="{BB962C8B-B14F-4D97-AF65-F5344CB8AC3E}">
        <p14:creationId xmlns:p14="http://schemas.microsoft.com/office/powerpoint/2010/main" val="492756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Screening process </a:t>
            </a:r>
          </a:p>
        </p:txBody>
      </p:sp>
      <p:pic>
        <p:nvPicPr>
          <p:cNvPr id="10" name="Content Placeholder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2644"/>
            <a:ext cx="3844887" cy="6835356"/>
          </a:xfrm>
        </p:spPr>
      </p:pic>
      <p:sp>
        <p:nvSpPr>
          <p:cNvPr id="9" name="Text Placeholder 8"/>
          <p:cNvSpPr>
            <a:spLocks noGrp="1"/>
          </p:cNvSpPr>
          <p:nvPr>
            <p:ph type="body" sz="half" idx="2"/>
          </p:nvPr>
        </p:nvSpPr>
        <p:spPr/>
        <p:txBody>
          <a:bodyPr/>
          <a:lstStyle/>
          <a:p>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1773" y="0"/>
            <a:ext cx="7550227" cy="6857999"/>
          </a:xfrm>
          <a:prstGeom prst="rect">
            <a:avLst/>
          </a:prstGeom>
        </p:spPr>
      </p:pic>
    </p:spTree>
    <p:extLst>
      <p:ext uri="{BB962C8B-B14F-4D97-AF65-F5344CB8AC3E}">
        <p14:creationId xmlns:p14="http://schemas.microsoft.com/office/powerpoint/2010/main" val="330492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115AC-F6DD-4765-9553-9296098AFACF}"/>
              </a:ext>
            </a:extLst>
          </p:cNvPr>
          <p:cNvSpPr>
            <a:spLocks noGrp="1"/>
          </p:cNvSpPr>
          <p:nvPr>
            <p:ph type="title"/>
          </p:nvPr>
        </p:nvSpPr>
        <p:spPr/>
        <p:txBody>
          <a:bodyPr anchor="ctr">
            <a:normAutofit/>
          </a:bodyPr>
          <a:lstStyle/>
          <a:p>
            <a:r>
              <a:rPr lang="en-US" sz="3200" dirty="0">
                <a:solidFill>
                  <a:srgbClr val="FFFEFF"/>
                </a:solidFill>
              </a:rPr>
              <a:t>A Definition</a:t>
            </a:r>
          </a:p>
        </p:txBody>
      </p:sp>
      <p:sp>
        <p:nvSpPr>
          <p:cNvPr id="4" name="TextBox 3"/>
          <p:cNvSpPr txBox="1"/>
          <p:nvPr/>
        </p:nvSpPr>
        <p:spPr>
          <a:xfrm>
            <a:off x="563671" y="701458"/>
            <a:ext cx="5360763" cy="1508105"/>
          </a:xfrm>
          <a:prstGeom prst="rect">
            <a:avLst/>
          </a:prstGeom>
          <a:noFill/>
        </p:spPr>
        <p:txBody>
          <a:bodyPr wrap="none" rtlCol="0">
            <a:spAutoFit/>
          </a:bodyPr>
          <a:lstStyle/>
          <a:p>
            <a:r>
              <a:rPr lang="en-US" sz="2800" dirty="0">
                <a:solidFill>
                  <a:schemeClr val="bg1"/>
                </a:solidFill>
              </a:rPr>
              <a:t>Our services…….</a:t>
            </a:r>
          </a:p>
          <a:p>
            <a:endParaRPr lang="en-US" sz="2400" dirty="0">
              <a:solidFill>
                <a:schemeClr val="bg1"/>
              </a:solidFill>
            </a:endParaRPr>
          </a:p>
          <a:p>
            <a:r>
              <a:rPr lang="en-US" sz="4000" b="1" dirty="0">
                <a:solidFill>
                  <a:schemeClr val="bg1"/>
                </a:solidFill>
              </a:rPr>
              <a:t> Home Free Boutique</a:t>
            </a:r>
          </a:p>
        </p:txBody>
      </p:sp>
      <p:sp>
        <p:nvSpPr>
          <p:cNvPr id="3" name="TextBox 2"/>
          <p:cNvSpPr txBox="1"/>
          <p:nvPr/>
        </p:nvSpPr>
        <p:spPr>
          <a:xfrm>
            <a:off x="1351042" y="2209563"/>
            <a:ext cx="5561215" cy="2862322"/>
          </a:xfrm>
          <a:prstGeom prst="rect">
            <a:avLst/>
          </a:prstGeom>
          <a:noFill/>
        </p:spPr>
        <p:txBody>
          <a:bodyPr wrap="square" rtlCol="0">
            <a:spAutoFit/>
          </a:bodyPr>
          <a:lstStyle/>
          <a:p>
            <a:r>
              <a:rPr lang="en-US" sz="2000" dirty="0">
                <a:solidFill>
                  <a:schemeClr val="bg1"/>
                </a:solidFill>
              </a:rPr>
              <a:t>Home Free is a boutique style</a:t>
            </a:r>
          </a:p>
          <a:p>
            <a:r>
              <a:rPr lang="en-US" sz="2000" dirty="0">
                <a:solidFill>
                  <a:schemeClr val="bg1"/>
                </a:solidFill>
              </a:rPr>
              <a:t>donation site, Serving those in</a:t>
            </a:r>
          </a:p>
          <a:p>
            <a:r>
              <a:rPr lang="en-US" sz="2000" dirty="0">
                <a:solidFill>
                  <a:schemeClr val="bg1"/>
                </a:solidFill>
              </a:rPr>
              <a:t>need, those struggling and</a:t>
            </a:r>
          </a:p>
          <a:p>
            <a:r>
              <a:rPr lang="en-US" sz="2000" dirty="0">
                <a:solidFill>
                  <a:schemeClr val="bg1"/>
                </a:solidFill>
              </a:rPr>
              <a:t>succeeding in Recovery. With</a:t>
            </a:r>
          </a:p>
          <a:p>
            <a:r>
              <a:rPr lang="en-US" sz="2000" dirty="0">
                <a:solidFill>
                  <a:schemeClr val="bg1"/>
                </a:solidFill>
              </a:rPr>
              <a:t>a highlight in dignity our</a:t>
            </a:r>
          </a:p>
          <a:p>
            <a:r>
              <a:rPr lang="en-US" sz="2000" dirty="0">
                <a:solidFill>
                  <a:schemeClr val="bg1"/>
                </a:solidFill>
              </a:rPr>
              <a:t>boutique is filled with new and</a:t>
            </a:r>
          </a:p>
          <a:p>
            <a:r>
              <a:rPr lang="en-US" sz="2000" dirty="0">
                <a:solidFill>
                  <a:schemeClr val="bg1"/>
                </a:solidFill>
              </a:rPr>
              <a:t>gently used clothing, shoes,</a:t>
            </a:r>
          </a:p>
          <a:p>
            <a:r>
              <a:rPr lang="en-US" sz="2000" dirty="0">
                <a:solidFill>
                  <a:schemeClr val="bg1"/>
                </a:solidFill>
              </a:rPr>
              <a:t>linens and home goods of all</a:t>
            </a:r>
          </a:p>
          <a:p>
            <a:r>
              <a:rPr lang="en-US" sz="2000" dirty="0">
                <a:solidFill>
                  <a:schemeClr val="bg1"/>
                </a:solidFill>
              </a:rPr>
              <a:t>kinds. </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30424"/>
          <a:stretch/>
        </p:blipFill>
        <p:spPr>
          <a:xfrm>
            <a:off x="7346987" y="2070757"/>
            <a:ext cx="3908446" cy="3625774"/>
          </a:xfrm>
          <a:prstGeom prst="rect">
            <a:avLst/>
          </a:prstGeom>
        </p:spPr>
      </p:pic>
    </p:spTree>
    <p:extLst>
      <p:ext uri="{BB962C8B-B14F-4D97-AF65-F5344CB8AC3E}">
        <p14:creationId xmlns:p14="http://schemas.microsoft.com/office/powerpoint/2010/main" val="2087220604"/>
      </p:ext>
    </p:extLst>
  </p:cSld>
  <p:clrMapOvr>
    <a:masterClrMapping/>
  </p:clrMapOvr>
</p:sld>
</file>

<file path=ppt/theme/theme1.xml><?xml version="1.0" encoding="utf-8"?>
<a:theme xmlns:a="http://schemas.openxmlformats.org/drawingml/2006/main" name="Slic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8459AF2B-2F0F-4340-8358-B3F991FAB5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FEC6E52-ACE5-4D4A-8910-845222469474}">
  <ds:schemaRefs>
    <ds:schemaRef ds:uri="http://schemas.microsoft.com/sharepoint/v3/contenttype/forms"/>
  </ds:schemaRefs>
</ds:datastoreItem>
</file>

<file path=customXml/itemProps3.xml><?xml version="1.0" encoding="utf-8"?>
<ds:datastoreItem xmlns:ds="http://schemas.openxmlformats.org/officeDocument/2006/customXml" ds:itemID="{C1B6A1C8-8283-4EE8-96CE-BB44EE9D7AD3}">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16c05727-aa75-4e4a-9b5f-8a80a1165891"/>
    <ds:schemaRef ds:uri="71af3243-3dd4-4a8d-8c0d-dd76da1f02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Slice</Template>
  <TotalTime>0</TotalTime>
  <Words>598</Words>
  <Application>Microsoft Macintosh PowerPoint</Application>
  <PresentationFormat>Widescreen</PresentationFormat>
  <Paragraphs>77</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 Narrow</vt:lpstr>
      <vt:lpstr>Calibri</vt:lpstr>
      <vt:lpstr>Castellar</vt:lpstr>
      <vt:lpstr>Century Gothic</vt:lpstr>
      <vt:lpstr>Wingdings 3</vt:lpstr>
      <vt:lpstr>Slice</vt:lpstr>
      <vt:lpstr>PowerPoint Presentation</vt:lpstr>
      <vt:lpstr>PowerPoint Presentation</vt:lpstr>
      <vt:lpstr>Who we are….</vt:lpstr>
      <vt:lpstr>Basic Program Platform Peer Recovery services </vt:lpstr>
      <vt:lpstr>A Definition</vt:lpstr>
      <vt:lpstr>A Definition</vt:lpstr>
      <vt:lpstr>A Definition</vt:lpstr>
      <vt:lpstr>Screening process </vt:lpstr>
      <vt:lpstr>A Definition</vt:lpstr>
      <vt:lpstr>  Goals for the future  </vt:lpstr>
      <vt:lpstr>PowerPoint Presentation</vt:lpstr>
      <vt:lpstr>                  It takes a village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2023-01-25T16:53:37Z</dcterms:created>
  <dcterms:modified xsi:type="dcterms:W3CDTF">2023-05-11T01:05:04Z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