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56" r:id="rId3"/>
    <p:sldId id="262" r:id="rId4"/>
    <p:sldId id="776" r:id="rId5"/>
    <p:sldId id="718" r:id="rId6"/>
    <p:sldId id="793" r:id="rId7"/>
    <p:sldId id="794" r:id="rId8"/>
    <p:sldId id="795" r:id="rId9"/>
    <p:sldId id="796" r:id="rId10"/>
    <p:sldId id="797" r:id="rId11"/>
    <p:sldId id="775" r:id="rId12"/>
    <p:sldId id="271" r:id="rId13"/>
    <p:sldId id="282" r:id="rId14"/>
    <p:sldId id="565" r:id="rId15"/>
    <p:sldId id="283" r:id="rId16"/>
    <p:sldId id="774" r:id="rId17"/>
    <p:sldId id="594" r:id="rId18"/>
    <p:sldId id="595" r:id="rId19"/>
    <p:sldId id="596" r:id="rId20"/>
    <p:sldId id="768" r:id="rId21"/>
    <p:sldId id="336" r:id="rId22"/>
    <p:sldId id="601" r:id="rId23"/>
    <p:sldId id="584" r:id="rId24"/>
    <p:sldId id="790" r:id="rId25"/>
    <p:sldId id="640" r:id="rId26"/>
    <p:sldId id="780" r:id="rId27"/>
    <p:sldId id="32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0F9FB-EB46-48FF-9C69-00DA775A01AD}" v="19" dt="2023-05-11T03:03:36.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3" autoAdjust="0"/>
    <p:restoredTop sz="94249" autoAdjust="0"/>
  </p:normalViewPr>
  <p:slideViewPr>
    <p:cSldViewPr snapToGrid="0">
      <p:cViewPr>
        <p:scale>
          <a:sx n="70" d="100"/>
          <a:sy n="70" d="100"/>
        </p:scale>
        <p:origin x="642" y="-96"/>
      </p:cViewPr>
      <p:guideLst/>
    </p:cSldViewPr>
  </p:slideViewPr>
  <p:notesTextViewPr>
    <p:cViewPr>
      <p:scale>
        <a:sx n="1" d="1"/>
        <a:sy n="1" d="1"/>
      </p:scale>
      <p:origin x="0" y="0"/>
    </p:cViewPr>
  </p:notesTextViewPr>
  <p:sorterViewPr>
    <p:cViewPr>
      <p:scale>
        <a:sx n="100" d="100"/>
        <a:sy n="100" d="100"/>
      </p:scale>
      <p:origin x="0" y="-24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scottcountymn-my.sharepoint.com/personal/gerickson_co_scott_mn_us/Documents/Other%20Data/MSS/OUTPU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02302208373336E-2"/>
          <c:y val="0.22495881659459982"/>
          <c:w val="0.91999539558325327"/>
          <c:h val="0.45882085891099988"/>
        </c:manualLayout>
      </c:layout>
      <c:lineChart>
        <c:grouping val="standard"/>
        <c:varyColors val="0"/>
        <c:ser>
          <c:idx val="0"/>
          <c:order val="0"/>
          <c:tx>
            <c:strRef>
              <c:f>Sheet1!$D$1</c:f>
              <c:strCache>
                <c:ptCount val="1"/>
                <c:pt idx="0">
                  <c:v>8th</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2016</c:v>
                </c:pt>
                <c:pt idx="1">
                  <c:v>2019</c:v>
                </c:pt>
                <c:pt idx="2">
                  <c:v>2022</c:v>
                </c:pt>
              </c:numCache>
            </c:numRef>
          </c:cat>
          <c:val>
            <c:numRef>
              <c:f>Sheet1!$D$2:$D$4</c:f>
              <c:numCache>
                <c:formatCode>0.0%</c:formatCode>
                <c:ptCount val="3"/>
                <c:pt idx="0">
                  <c:v>3.3000000000000002E-2</c:v>
                </c:pt>
                <c:pt idx="1">
                  <c:v>2.7E-2</c:v>
                </c:pt>
                <c:pt idx="2">
                  <c:v>3.4000000000000002E-2</c:v>
                </c:pt>
              </c:numCache>
            </c:numRef>
          </c:val>
          <c:smooth val="0"/>
          <c:extLst>
            <c:ext xmlns:c16="http://schemas.microsoft.com/office/drawing/2014/chart" uri="{C3380CC4-5D6E-409C-BE32-E72D297353CC}">
              <c16:uniqueId val="{00000000-DBDE-4851-BDDD-2EABEDC29073}"/>
            </c:ext>
          </c:extLst>
        </c:ser>
        <c:dLbls>
          <c:dLblPos val="t"/>
          <c:showLegendKey val="0"/>
          <c:showVal val="1"/>
          <c:showCatName val="0"/>
          <c:showSerName val="0"/>
          <c:showPercent val="0"/>
          <c:showBubbleSize val="0"/>
        </c:dLbls>
        <c:marker val="1"/>
        <c:smooth val="0"/>
        <c:axId val="288389760"/>
        <c:axId val="288391552"/>
      </c:lineChart>
      <c:catAx>
        <c:axId val="288389760"/>
        <c:scaling>
          <c:orientation val="minMax"/>
        </c:scaling>
        <c:delete val="0"/>
        <c:axPos val="b"/>
        <c:numFmt formatCode="General" sourceLinked="1"/>
        <c:majorTickMark val="out"/>
        <c:minorTickMark val="none"/>
        <c:tickLblPos val="nextTo"/>
        <c:txPr>
          <a:bodyPr/>
          <a:lstStyle/>
          <a:p>
            <a:pPr>
              <a:defRPr>
                <a:latin typeface="Georgia" panose="02040502050405020303" pitchFamily="18" charset="0"/>
              </a:defRPr>
            </a:pPr>
            <a:endParaRPr lang="en-US"/>
          </a:p>
        </c:txPr>
        <c:crossAx val="288391552"/>
        <c:crosses val="autoZero"/>
        <c:auto val="1"/>
        <c:lblAlgn val="ctr"/>
        <c:lblOffset val="100"/>
        <c:noMultiLvlLbl val="0"/>
      </c:catAx>
      <c:valAx>
        <c:axId val="288391552"/>
        <c:scaling>
          <c:orientation val="minMax"/>
        </c:scaling>
        <c:delete val="1"/>
        <c:axPos val="l"/>
        <c:numFmt formatCode="0.0%" sourceLinked="1"/>
        <c:majorTickMark val="out"/>
        <c:minorTickMark val="none"/>
        <c:tickLblPos val="nextTo"/>
        <c:crossAx val="28838976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9th</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2016</c:v>
                </c:pt>
                <c:pt idx="1">
                  <c:v>2019</c:v>
                </c:pt>
                <c:pt idx="2">
                  <c:v>2022</c:v>
                </c:pt>
              </c:numCache>
            </c:numRef>
          </c:cat>
          <c:val>
            <c:numRef>
              <c:f>Sheet1!$C$2:$C$4</c:f>
              <c:numCache>
                <c:formatCode>0.0%</c:formatCode>
                <c:ptCount val="3"/>
                <c:pt idx="0">
                  <c:v>3.9E-2</c:v>
                </c:pt>
                <c:pt idx="1">
                  <c:v>3.6999999999999998E-2</c:v>
                </c:pt>
                <c:pt idx="2">
                  <c:v>4.1000000000000002E-2</c:v>
                </c:pt>
              </c:numCache>
            </c:numRef>
          </c:val>
          <c:smooth val="0"/>
          <c:extLst>
            <c:ext xmlns:c16="http://schemas.microsoft.com/office/drawing/2014/chart" uri="{C3380CC4-5D6E-409C-BE32-E72D297353CC}">
              <c16:uniqueId val="{00000000-5E59-4C0C-A7AD-F5F2A0D2E58D}"/>
            </c:ext>
          </c:extLst>
        </c:ser>
        <c:dLbls>
          <c:dLblPos val="t"/>
          <c:showLegendKey val="0"/>
          <c:showVal val="1"/>
          <c:showCatName val="0"/>
          <c:showSerName val="0"/>
          <c:showPercent val="0"/>
          <c:showBubbleSize val="0"/>
        </c:dLbls>
        <c:marker val="1"/>
        <c:smooth val="0"/>
        <c:axId val="288402816"/>
        <c:axId val="288420992"/>
      </c:lineChart>
      <c:catAx>
        <c:axId val="288402816"/>
        <c:scaling>
          <c:orientation val="minMax"/>
        </c:scaling>
        <c:delete val="0"/>
        <c:axPos val="b"/>
        <c:numFmt formatCode="General" sourceLinked="1"/>
        <c:majorTickMark val="out"/>
        <c:minorTickMark val="none"/>
        <c:tickLblPos val="nextTo"/>
        <c:txPr>
          <a:bodyPr/>
          <a:lstStyle/>
          <a:p>
            <a:pPr>
              <a:defRPr>
                <a:latin typeface="Georgia" panose="02040502050405020303" pitchFamily="18" charset="0"/>
              </a:defRPr>
            </a:pPr>
            <a:endParaRPr lang="en-US"/>
          </a:p>
        </c:txPr>
        <c:crossAx val="288420992"/>
        <c:crosses val="autoZero"/>
        <c:auto val="1"/>
        <c:lblAlgn val="ctr"/>
        <c:lblOffset val="100"/>
        <c:noMultiLvlLbl val="0"/>
      </c:catAx>
      <c:valAx>
        <c:axId val="288420992"/>
        <c:scaling>
          <c:orientation val="minMax"/>
        </c:scaling>
        <c:delete val="1"/>
        <c:axPos val="l"/>
        <c:numFmt formatCode="0.0%" sourceLinked="1"/>
        <c:majorTickMark val="out"/>
        <c:minorTickMark val="none"/>
        <c:tickLblPos val="nextTo"/>
        <c:crossAx val="288402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11th</c:v>
                </c:pt>
              </c:strCache>
            </c:strRef>
          </c:tx>
          <c:dLbls>
            <c:numFmt formatCode="0.0%" sourceLinked="0"/>
            <c:spPr>
              <a:noFill/>
              <a:ln>
                <a:noFill/>
              </a:ln>
              <a:effectLst/>
            </c:spPr>
            <c:txPr>
              <a:bodyPr wrap="square" lIns="38100" tIns="19050" rIns="38100" bIns="19050" anchor="ctr">
                <a:spAutoFit/>
              </a:bodyPr>
              <a:lstStyle/>
              <a:p>
                <a:pPr>
                  <a:defRPr sz="18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2016</c:v>
                </c:pt>
                <c:pt idx="1">
                  <c:v>2019</c:v>
                </c:pt>
                <c:pt idx="2">
                  <c:v>2022</c:v>
                </c:pt>
              </c:numCache>
            </c:numRef>
          </c:cat>
          <c:val>
            <c:numRef>
              <c:f>Sheet1!$B$2:$B$4</c:f>
              <c:numCache>
                <c:formatCode>0.00%</c:formatCode>
                <c:ptCount val="3"/>
                <c:pt idx="0">
                  <c:v>0.06</c:v>
                </c:pt>
                <c:pt idx="1">
                  <c:v>4.2000000000000003E-2</c:v>
                </c:pt>
                <c:pt idx="2">
                  <c:v>2.9000000000000001E-2</c:v>
                </c:pt>
              </c:numCache>
            </c:numRef>
          </c:val>
          <c:smooth val="0"/>
          <c:extLst>
            <c:ext xmlns:c16="http://schemas.microsoft.com/office/drawing/2014/chart" uri="{C3380CC4-5D6E-409C-BE32-E72D297353CC}">
              <c16:uniqueId val="{00000000-6827-4781-B8E2-6A4AA96AFD7F}"/>
            </c:ext>
          </c:extLst>
        </c:ser>
        <c:dLbls>
          <c:dLblPos val="t"/>
          <c:showLegendKey val="0"/>
          <c:showVal val="1"/>
          <c:showCatName val="0"/>
          <c:showSerName val="0"/>
          <c:showPercent val="0"/>
          <c:showBubbleSize val="0"/>
        </c:dLbls>
        <c:marker val="1"/>
        <c:smooth val="0"/>
        <c:axId val="289853824"/>
        <c:axId val="289855360"/>
      </c:lineChart>
      <c:catAx>
        <c:axId val="289853824"/>
        <c:scaling>
          <c:orientation val="minMax"/>
        </c:scaling>
        <c:delete val="0"/>
        <c:axPos val="b"/>
        <c:numFmt formatCode="General" sourceLinked="1"/>
        <c:majorTickMark val="out"/>
        <c:minorTickMark val="none"/>
        <c:tickLblPos val="nextTo"/>
        <c:txPr>
          <a:bodyPr/>
          <a:lstStyle/>
          <a:p>
            <a:pPr>
              <a:defRPr>
                <a:latin typeface="Georgia" panose="02040502050405020303" pitchFamily="18" charset="0"/>
              </a:defRPr>
            </a:pPr>
            <a:endParaRPr lang="en-US"/>
          </a:p>
        </c:txPr>
        <c:crossAx val="289855360"/>
        <c:crosses val="autoZero"/>
        <c:auto val="1"/>
        <c:lblAlgn val="ctr"/>
        <c:lblOffset val="100"/>
        <c:noMultiLvlLbl val="0"/>
      </c:catAx>
      <c:valAx>
        <c:axId val="289855360"/>
        <c:scaling>
          <c:orientation val="minMax"/>
        </c:scaling>
        <c:delete val="1"/>
        <c:axPos val="l"/>
        <c:numFmt formatCode="0.00%" sourceLinked="1"/>
        <c:majorTickMark val="out"/>
        <c:minorTickMark val="none"/>
        <c:tickLblPos val="nextTo"/>
        <c:crossAx val="2898538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324355483601941E-2"/>
          <c:y val="2.7414981178447782E-2"/>
          <c:w val="0.96867564451639809"/>
          <c:h val="0.90267681681651035"/>
        </c:manualLayout>
      </c:layout>
      <c:lineChart>
        <c:grouping val="standard"/>
        <c:varyColors val="0"/>
        <c:ser>
          <c:idx val="0"/>
          <c:order val="0"/>
          <c:tx>
            <c:strRef>
              <c:f>Sheet1!$T$2012</c:f>
              <c:strCache>
                <c:ptCount val="1"/>
                <c:pt idx="0">
                  <c:v>Marijuana (1/week)</c:v>
                </c:pt>
              </c:strCache>
            </c:strRef>
          </c:tx>
          <c:spPr>
            <a:ln w="28575" cap="rnd">
              <a:solidFill>
                <a:schemeClr val="accent1"/>
              </a:solidFill>
              <a:round/>
            </a:ln>
            <a:effectLst/>
          </c:spPr>
          <c:marker>
            <c:symbol val="diamond"/>
            <c:size val="9"/>
            <c:spPr>
              <a:solidFill>
                <a:srgbClr val="D8942F"/>
              </a:solidFill>
              <a:ln w="9525">
                <a:solidFill>
                  <a:srgbClr val="D8942F"/>
                </a:solidFill>
              </a:ln>
              <a:effectLst/>
            </c:spPr>
          </c:marker>
          <c:dLbls>
            <c:dLbl>
              <c:idx val="2"/>
              <c:layout>
                <c:manualLayout>
                  <c:x val="-7.6752029828047194E-3"/>
                  <c:y val="6.8736834627417254E-2"/>
                </c:manualLayout>
              </c:layout>
              <c:tx>
                <c:rich>
                  <a:bodyPr/>
                  <a:lstStyle/>
                  <a:p>
                    <a:r>
                      <a:rPr lang="en-US" baseline="0" dirty="0"/>
                      <a:t>Marijuana</a:t>
                    </a:r>
                  </a:p>
                  <a:p>
                    <a:fld id="{5C1B790C-1596-4CCA-90D5-938E5BB3F962}" type="VALUE">
                      <a:rPr lang="en-US" baseline="0" smtClean="0"/>
                      <a:pPr/>
                      <a:t>[VALUE]</a:t>
                    </a:fld>
                    <a:endParaRPr lang="en-US"/>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2E5-439A-B28C-F593D75FED6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Sheet1!$S$2013:$S$2015</c:f>
              <c:numCache>
                <c:formatCode>General</c:formatCode>
                <c:ptCount val="3"/>
                <c:pt idx="0">
                  <c:v>2016</c:v>
                </c:pt>
                <c:pt idx="1">
                  <c:v>2019</c:v>
                </c:pt>
                <c:pt idx="2">
                  <c:v>2022</c:v>
                </c:pt>
              </c:numCache>
            </c:numRef>
          </c:cat>
          <c:val>
            <c:numRef>
              <c:f>Sheet1!$T$2013:$T$2015</c:f>
              <c:numCache>
                <c:formatCode>0%</c:formatCode>
                <c:ptCount val="3"/>
                <c:pt idx="0">
                  <c:v>0.66</c:v>
                </c:pt>
                <c:pt idx="1">
                  <c:v>0.56000000000000005</c:v>
                </c:pt>
                <c:pt idx="2">
                  <c:v>0.49865319865319868</c:v>
                </c:pt>
              </c:numCache>
            </c:numRef>
          </c:val>
          <c:smooth val="0"/>
          <c:extLst>
            <c:ext xmlns:c16="http://schemas.microsoft.com/office/drawing/2014/chart" uri="{C3380CC4-5D6E-409C-BE32-E72D297353CC}">
              <c16:uniqueId val="{00000000-F2E5-439A-B28C-F593D75FED64}"/>
            </c:ext>
          </c:extLst>
        </c:ser>
        <c:ser>
          <c:idx val="1"/>
          <c:order val="1"/>
          <c:tx>
            <c:strRef>
              <c:f>Sheet1!$U$2012</c:f>
              <c:strCache>
                <c:ptCount val="1"/>
                <c:pt idx="0">
                  <c:v>Vaping</c:v>
                </c:pt>
              </c:strCache>
            </c:strRef>
          </c:tx>
          <c:spPr>
            <a:ln w="28575" cap="rnd">
              <a:solidFill>
                <a:srgbClr val="005D7F"/>
              </a:solidFill>
              <a:round/>
            </a:ln>
            <a:effectLst/>
          </c:spPr>
          <c:marker>
            <c:symbol val="x"/>
            <c:size val="9"/>
            <c:spPr>
              <a:solidFill>
                <a:schemeClr val="accent2"/>
              </a:solidFill>
              <a:ln w="9525">
                <a:solidFill>
                  <a:schemeClr val="accent2"/>
                </a:solidFill>
              </a:ln>
              <a:effectLst/>
            </c:spPr>
          </c:marker>
          <c:dLbls>
            <c:dLbl>
              <c:idx val="2"/>
              <c:layout>
                <c:manualLayout>
                  <c:x val="6.6394387617435668E-3"/>
                  <c:y val="8.7952244162492879E-2"/>
                </c:manualLayout>
              </c:layout>
              <c:tx>
                <c:rich>
                  <a:bodyPr/>
                  <a:lstStyle/>
                  <a:p>
                    <a:fld id="{F9499A93-D94C-4CAF-9EC7-41ACB6B6A2CA}" type="SERIESNAME">
                      <a:rPr lang="en-US" smtClean="0"/>
                      <a:pPr/>
                      <a:t>[SERIES NAME]</a:t>
                    </a:fld>
                    <a:endParaRPr lang="en-US" baseline="0" dirty="0"/>
                  </a:p>
                  <a:p>
                    <a:fld id="{81FF6D04-87B8-46F2-9266-2F31B8504C64}" type="VALUE">
                      <a:rPr lang="en-US" baseline="0" smtClean="0"/>
                      <a:pPr/>
                      <a:t>[VALUE]</a:t>
                    </a:fld>
                    <a:endParaRPr lang="en-US"/>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2E5-439A-B28C-F593D75FED6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Sheet1!$S$2013:$S$2015</c:f>
              <c:numCache>
                <c:formatCode>General</c:formatCode>
                <c:ptCount val="3"/>
                <c:pt idx="0">
                  <c:v>2016</c:v>
                </c:pt>
                <c:pt idx="1">
                  <c:v>2019</c:v>
                </c:pt>
                <c:pt idx="2">
                  <c:v>2022</c:v>
                </c:pt>
              </c:numCache>
            </c:numRef>
          </c:cat>
          <c:val>
            <c:numRef>
              <c:f>Sheet1!$U$2013:$U$2015</c:f>
              <c:numCache>
                <c:formatCode>0%</c:formatCode>
                <c:ptCount val="3"/>
                <c:pt idx="1">
                  <c:v>0.57999999999999996</c:v>
                </c:pt>
                <c:pt idx="2">
                  <c:v>0.64175084175084163</c:v>
                </c:pt>
              </c:numCache>
            </c:numRef>
          </c:val>
          <c:smooth val="0"/>
          <c:extLst>
            <c:ext xmlns:c16="http://schemas.microsoft.com/office/drawing/2014/chart" uri="{C3380CC4-5D6E-409C-BE32-E72D297353CC}">
              <c16:uniqueId val="{00000001-F2E5-439A-B28C-F593D75FED64}"/>
            </c:ext>
          </c:extLst>
        </c:ser>
        <c:ser>
          <c:idx val="2"/>
          <c:order val="2"/>
          <c:tx>
            <c:strRef>
              <c:f>Sheet1!$V$2012</c:f>
              <c:strCache>
                <c:ptCount val="1"/>
                <c:pt idx="0">
                  <c:v>Alcohol (5+ drinks 1-2/week)</c:v>
                </c:pt>
              </c:strCache>
            </c:strRef>
          </c:tx>
          <c:spPr>
            <a:ln w="28575" cap="rnd">
              <a:solidFill>
                <a:srgbClr val="D8D8D8"/>
              </a:solidFill>
              <a:round/>
            </a:ln>
            <a:effectLst/>
          </c:spPr>
          <c:marker>
            <c:symbol val="triangle"/>
            <c:size val="9"/>
            <c:spPr>
              <a:solidFill>
                <a:srgbClr val="D8D8D8"/>
              </a:solidFill>
              <a:ln w="9525">
                <a:solidFill>
                  <a:srgbClr val="D8D8D8"/>
                </a:solidFill>
              </a:ln>
              <a:effectLst/>
            </c:spPr>
          </c:marker>
          <c:dLbls>
            <c:dLbl>
              <c:idx val="2"/>
              <c:layout>
                <c:manualLayout>
                  <c:x val="1.394473471189933E-2"/>
                  <c:y val="2.3875956335411796E-2"/>
                </c:manualLayout>
              </c:layout>
              <c:tx>
                <c:rich>
                  <a:bodyPr/>
                  <a:lstStyle/>
                  <a:p>
                    <a:r>
                      <a:rPr lang="en-US" baseline="0" dirty="0"/>
                      <a:t>Alcohol</a:t>
                    </a:r>
                  </a:p>
                  <a:p>
                    <a:fld id="{EC4378F9-AA2F-47DE-BF36-7F93EF0984AA}" type="VALUE">
                      <a:rPr lang="en-US" baseline="0" smtClean="0"/>
                      <a:pPr/>
                      <a:t>[VALUE]</a:t>
                    </a:fld>
                    <a:endParaRPr lang="en-US"/>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2E5-439A-B28C-F593D75FED6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Sheet1!$S$2013:$S$2015</c:f>
              <c:numCache>
                <c:formatCode>General</c:formatCode>
                <c:ptCount val="3"/>
                <c:pt idx="0">
                  <c:v>2016</c:v>
                </c:pt>
                <c:pt idx="1">
                  <c:v>2019</c:v>
                </c:pt>
                <c:pt idx="2">
                  <c:v>2022</c:v>
                </c:pt>
              </c:numCache>
            </c:numRef>
          </c:cat>
          <c:val>
            <c:numRef>
              <c:f>Sheet1!$V$2013:$V$2015</c:f>
              <c:numCache>
                <c:formatCode>0%</c:formatCode>
                <c:ptCount val="3"/>
                <c:pt idx="0">
                  <c:v>0.75</c:v>
                </c:pt>
                <c:pt idx="1">
                  <c:v>0.73</c:v>
                </c:pt>
                <c:pt idx="2">
                  <c:v>0.67552118359112312</c:v>
                </c:pt>
              </c:numCache>
            </c:numRef>
          </c:val>
          <c:smooth val="0"/>
          <c:extLst>
            <c:ext xmlns:c16="http://schemas.microsoft.com/office/drawing/2014/chart" uri="{C3380CC4-5D6E-409C-BE32-E72D297353CC}">
              <c16:uniqueId val="{00000002-F2E5-439A-B28C-F593D75FED64}"/>
            </c:ext>
          </c:extLst>
        </c:ser>
        <c:ser>
          <c:idx val="3"/>
          <c:order val="3"/>
          <c:tx>
            <c:strRef>
              <c:f>Sheet1!$W$2012</c:f>
              <c:strCache>
                <c:ptCount val="1"/>
                <c:pt idx="0">
                  <c:v>Smoking (pack/day)</c:v>
                </c:pt>
              </c:strCache>
            </c:strRef>
          </c:tx>
          <c:spPr>
            <a:ln w="28575" cap="rnd">
              <a:solidFill>
                <a:schemeClr val="accent4"/>
              </a:solidFill>
              <a:round/>
            </a:ln>
            <a:effectLst/>
          </c:spPr>
          <c:marker>
            <c:symbol val="diamond"/>
            <c:size val="9"/>
            <c:spPr>
              <a:solidFill>
                <a:schemeClr val="accent4"/>
              </a:solidFill>
              <a:ln w="9525">
                <a:solidFill>
                  <a:schemeClr val="accent4"/>
                </a:solidFill>
              </a:ln>
              <a:effectLst/>
            </c:spPr>
          </c:marker>
          <c:dLbls>
            <c:dLbl>
              <c:idx val="2"/>
              <c:layout>
                <c:manualLayout>
                  <c:x val="-3.7040498442367599E-2"/>
                  <c:y val="-0.13064484667038478"/>
                </c:manualLayout>
              </c:layout>
              <c:tx>
                <c:rich>
                  <a:bodyPr/>
                  <a:lstStyle/>
                  <a:p>
                    <a:r>
                      <a:rPr lang="en-US" baseline="0" dirty="0"/>
                      <a:t>Smoking</a:t>
                    </a:r>
                  </a:p>
                  <a:p>
                    <a:fld id="{3A293ABC-C0C6-44DD-80CE-5F774D10863A}" type="VALUE">
                      <a:rPr lang="en-US" baseline="0" smtClean="0"/>
                      <a:pPr/>
                      <a:t>[VALUE]</a:t>
                    </a:fld>
                    <a:endParaRPr lang="en-US"/>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2E5-439A-B28C-F593D75FED6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Sheet1!$S$2013:$S$2015</c:f>
              <c:numCache>
                <c:formatCode>General</c:formatCode>
                <c:ptCount val="3"/>
                <c:pt idx="0">
                  <c:v>2016</c:v>
                </c:pt>
                <c:pt idx="1">
                  <c:v>2019</c:v>
                </c:pt>
                <c:pt idx="2">
                  <c:v>2022</c:v>
                </c:pt>
              </c:numCache>
            </c:numRef>
          </c:cat>
          <c:val>
            <c:numRef>
              <c:f>Sheet1!$W$2013:$W$2015</c:f>
              <c:numCache>
                <c:formatCode>0%</c:formatCode>
                <c:ptCount val="3"/>
                <c:pt idx="0">
                  <c:v>0.84</c:v>
                </c:pt>
                <c:pt idx="1">
                  <c:v>0.81</c:v>
                </c:pt>
                <c:pt idx="2">
                  <c:v>0.76920496477692057</c:v>
                </c:pt>
              </c:numCache>
            </c:numRef>
          </c:val>
          <c:smooth val="0"/>
          <c:extLst>
            <c:ext xmlns:c16="http://schemas.microsoft.com/office/drawing/2014/chart" uri="{C3380CC4-5D6E-409C-BE32-E72D297353CC}">
              <c16:uniqueId val="{00000003-F2E5-439A-B28C-F593D75FED64}"/>
            </c:ext>
          </c:extLst>
        </c:ser>
        <c:ser>
          <c:idx val="4"/>
          <c:order val="4"/>
          <c:tx>
            <c:strRef>
              <c:f>Sheet1!$X$2012</c:f>
              <c:strCache>
                <c:ptCount val="1"/>
                <c:pt idx="0">
                  <c:v>Prescription drugs</c:v>
                </c:pt>
              </c:strCache>
            </c:strRef>
          </c:tx>
          <c:spPr>
            <a:ln w="28575" cap="rnd">
              <a:solidFill>
                <a:schemeClr val="accent5"/>
              </a:solidFill>
              <a:round/>
            </a:ln>
            <a:effectLst/>
          </c:spPr>
          <c:marker>
            <c:symbol val="circle"/>
            <c:size val="9"/>
            <c:spPr>
              <a:solidFill>
                <a:schemeClr val="accent5"/>
              </a:solidFill>
              <a:ln w="9525">
                <a:solidFill>
                  <a:schemeClr val="accent5"/>
                </a:solidFill>
              </a:ln>
              <a:effectLst/>
            </c:spPr>
          </c:marker>
          <c:dLbls>
            <c:dLbl>
              <c:idx val="2"/>
              <c:layout>
                <c:manualLayout>
                  <c:x val="-8.0604410430004658E-4"/>
                  <c:y val="3.9377882056315901E-3"/>
                </c:manualLayout>
              </c:layout>
              <c:tx>
                <c:rich>
                  <a:bodyPr/>
                  <a:lstStyle/>
                  <a:p>
                    <a:r>
                      <a:rPr lang="en-US" baseline="0" dirty="0"/>
                      <a:t>Rx drugs</a:t>
                    </a:r>
                  </a:p>
                  <a:p>
                    <a:fld id="{3FDCED54-6D76-4ED8-965A-C4C8BF79B645}" type="VALUE">
                      <a:rPr lang="en-US" baseline="0" smtClean="0"/>
                      <a:pPr/>
                      <a:t>[VALUE]</a:t>
                    </a:fld>
                    <a:endParaRPr lang="en-US"/>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2E5-439A-B28C-F593D75FED6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Sheet1!$S$2013:$S$2015</c:f>
              <c:numCache>
                <c:formatCode>General</c:formatCode>
                <c:ptCount val="3"/>
                <c:pt idx="0">
                  <c:v>2016</c:v>
                </c:pt>
                <c:pt idx="1">
                  <c:v>2019</c:v>
                </c:pt>
                <c:pt idx="2">
                  <c:v>2022</c:v>
                </c:pt>
              </c:numCache>
            </c:numRef>
          </c:cat>
          <c:val>
            <c:numRef>
              <c:f>Sheet1!$X$2013:$X$2015</c:f>
              <c:numCache>
                <c:formatCode>0%</c:formatCode>
                <c:ptCount val="3"/>
                <c:pt idx="0">
                  <c:v>0.82</c:v>
                </c:pt>
                <c:pt idx="1">
                  <c:v>0.84</c:v>
                </c:pt>
                <c:pt idx="2">
                  <c:v>0.75109464466150211</c:v>
                </c:pt>
              </c:numCache>
            </c:numRef>
          </c:val>
          <c:smooth val="0"/>
          <c:extLst>
            <c:ext xmlns:c16="http://schemas.microsoft.com/office/drawing/2014/chart" uri="{C3380CC4-5D6E-409C-BE32-E72D297353CC}">
              <c16:uniqueId val="{00000004-F2E5-439A-B28C-F593D75FED64}"/>
            </c:ext>
          </c:extLst>
        </c:ser>
        <c:dLbls>
          <c:showLegendKey val="0"/>
          <c:showVal val="0"/>
          <c:showCatName val="0"/>
          <c:showSerName val="0"/>
          <c:showPercent val="0"/>
          <c:showBubbleSize val="0"/>
        </c:dLbls>
        <c:marker val="1"/>
        <c:smooth val="0"/>
        <c:axId val="570266352"/>
        <c:axId val="570267008"/>
      </c:lineChart>
      <c:catAx>
        <c:axId val="57026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0267008"/>
        <c:crosses val="autoZero"/>
        <c:auto val="1"/>
        <c:lblAlgn val="ctr"/>
        <c:lblOffset val="100"/>
        <c:noMultiLvlLbl val="0"/>
      </c:catAx>
      <c:valAx>
        <c:axId val="570267008"/>
        <c:scaling>
          <c:orientation val="minMax"/>
          <c:max val="0.9"/>
          <c:min val="0.4"/>
        </c:scaling>
        <c:delete val="1"/>
        <c:axPos val="l"/>
        <c:numFmt formatCode="0%" sourceLinked="1"/>
        <c:majorTickMark val="none"/>
        <c:minorTickMark val="none"/>
        <c:tickLblPos val="nextTo"/>
        <c:crossAx val="57026635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0.02706</cdr:x>
      <cdr:y>0.0778</cdr:y>
    </cdr:from>
    <cdr:to>
      <cdr:x>0.33085</cdr:x>
      <cdr:y>0.41851</cdr:y>
    </cdr:to>
    <cdr:sp macro="" textlink="">
      <cdr:nvSpPr>
        <cdr:cNvPr id="2" name="TextBox 1">
          <a:extLst xmlns:a="http://schemas.openxmlformats.org/drawingml/2006/main">
            <a:ext uri="{FF2B5EF4-FFF2-40B4-BE49-F238E27FC236}">
              <a16:creationId xmlns:a16="http://schemas.microsoft.com/office/drawing/2014/main" id="{FE40862C-BB7D-F150-9B1C-0C2AA3256D04}"/>
            </a:ext>
          </a:extLst>
        </cdr:cNvPr>
        <cdr:cNvSpPr txBox="1"/>
      </cdr:nvSpPr>
      <cdr:spPr>
        <a:xfrm xmlns:a="http://schemas.openxmlformats.org/drawingml/2006/main">
          <a:off x="220602" y="396433"/>
          <a:ext cx="2476982" cy="17362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a:p xmlns:a="http://schemas.openxmlformats.org/drawingml/2006/main">
          <a:endParaRPr lang="en-US" sz="1100" dirty="0"/>
        </a:p>
      </cdr:txBody>
    </cdr:sp>
  </cdr:relSizeAnchor>
  <cdr:relSizeAnchor xmlns:cdr="http://schemas.openxmlformats.org/drawingml/2006/chartDrawing">
    <cdr:from>
      <cdr:x>0.76484</cdr:x>
      <cdr:y>0.53362</cdr:y>
    </cdr:from>
    <cdr:to>
      <cdr:x>0.83675</cdr:x>
      <cdr:y>0.67284</cdr:y>
    </cdr:to>
    <cdr:pic>
      <cdr:nvPicPr>
        <cdr:cNvPr id="3" name="Picture 2">
          <a:extLst xmlns:a="http://schemas.openxmlformats.org/drawingml/2006/main">
            <a:ext uri="{FF2B5EF4-FFF2-40B4-BE49-F238E27FC236}">
              <a16:creationId xmlns:a16="http://schemas.microsoft.com/office/drawing/2014/main" id="{411341F4-0E5A-FAED-508D-512E277D3570}"/>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236056" y="2312578"/>
          <a:ext cx="586262" cy="60337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relSizeAnchor>
  <cdr:relSizeAnchor xmlns:cdr="http://schemas.openxmlformats.org/drawingml/2006/chartDrawing">
    <cdr:from>
      <cdr:x>0.11098</cdr:x>
      <cdr:y>0.06232</cdr:y>
    </cdr:from>
    <cdr:to>
      <cdr:x>0.17132</cdr:x>
      <cdr:y>0.1354</cdr:y>
    </cdr:to>
    <cdr:pic>
      <cdr:nvPicPr>
        <cdr:cNvPr id="5" name="Picture 4">
          <a:extLst xmlns:a="http://schemas.openxmlformats.org/drawingml/2006/main">
            <a:ext uri="{FF2B5EF4-FFF2-40B4-BE49-F238E27FC236}">
              <a16:creationId xmlns:a16="http://schemas.microsoft.com/office/drawing/2014/main" id="{FFC62495-CA5F-43DF-84C3-52597AC2A52E}"/>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904896" y="270073"/>
          <a:ext cx="491907" cy="3167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B310E-6A40-4EBA-9269-95AAC58C972C}"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ABC16-10E6-455B-BB88-15B22974916E}" type="slidenum">
              <a:rPr lang="en-US" smtClean="0"/>
              <a:t>‹#›</a:t>
            </a:fld>
            <a:endParaRPr lang="en-US"/>
          </a:p>
        </p:txBody>
      </p:sp>
    </p:spTree>
    <p:extLst>
      <p:ext uri="{BB962C8B-B14F-4D97-AF65-F5344CB8AC3E}">
        <p14:creationId xmlns:p14="http://schemas.microsoft.com/office/powerpoint/2010/main" val="214035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ABC16-10E6-455B-BB88-15B22974916E}" type="slidenum">
              <a:rPr lang="en-US" smtClean="0"/>
              <a:t>1</a:t>
            </a:fld>
            <a:endParaRPr lang="en-US"/>
          </a:p>
        </p:txBody>
      </p:sp>
    </p:spTree>
    <p:extLst>
      <p:ext uri="{BB962C8B-B14F-4D97-AF65-F5344CB8AC3E}">
        <p14:creationId xmlns:p14="http://schemas.microsoft.com/office/powerpoint/2010/main" val="254861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Minnesota Student Survey data</a:t>
            </a:r>
          </a:p>
        </p:txBody>
      </p:sp>
      <p:sp>
        <p:nvSpPr>
          <p:cNvPr id="4" name="Slide Number Placeholder 3"/>
          <p:cNvSpPr>
            <a:spLocks noGrp="1"/>
          </p:cNvSpPr>
          <p:nvPr>
            <p:ph type="sldNum" sz="quarter" idx="5"/>
          </p:nvPr>
        </p:nvSpPr>
        <p:spPr/>
        <p:txBody>
          <a:bodyPr/>
          <a:lstStyle/>
          <a:p>
            <a:fld id="{22435D16-368F-4221-85A7-909FF46D4160}" type="slidenum">
              <a:rPr lang="en-US" smtClean="0"/>
              <a:t>13</a:t>
            </a:fld>
            <a:endParaRPr lang="en-US"/>
          </a:p>
        </p:txBody>
      </p:sp>
    </p:spTree>
    <p:extLst>
      <p:ext uri="{BB962C8B-B14F-4D97-AF65-F5344CB8AC3E}">
        <p14:creationId xmlns:p14="http://schemas.microsoft.com/office/powerpoint/2010/main" val="3904833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The landscape is changing – more and more young people are abusing </a:t>
            </a:r>
            <a:r>
              <a:rPr lang="en-US" b="1" dirty="0" err="1"/>
              <a:t>opoiids</a:t>
            </a:r>
            <a:endParaRPr lang="en-US" b="1" dirty="0"/>
          </a:p>
        </p:txBody>
      </p:sp>
    </p:spTree>
    <p:extLst>
      <p:ext uri="{BB962C8B-B14F-4D97-AF65-F5344CB8AC3E}">
        <p14:creationId xmlns:p14="http://schemas.microsoft.com/office/powerpoint/2010/main" val="4259335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MN 2022</a:t>
            </a:r>
          </a:p>
          <a:p>
            <a:endParaRPr lang="en-US" dirty="0">
              <a:cs typeface="Calibri"/>
            </a:endParaRPr>
          </a:p>
          <a:p>
            <a:r>
              <a:rPr lang="en-US" dirty="0">
                <a:cs typeface="Calibri"/>
              </a:rPr>
              <a:t>5th graders (1% male ; 1% female)</a:t>
            </a:r>
          </a:p>
          <a:p>
            <a:r>
              <a:rPr lang="en-US" dirty="0">
                <a:cs typeface="Calibri"/>
              </a:rPr>
              <a:t>8th graders (82% male ; 87% female)</a:t>
            </a:r>
          </a:p>
          <a:p>
            <a:r>
              <a:rPr lang="en-US" dirty="0">
                <a:cs typeface="Calibri"/>
              </a:rPr>
              <a:t>9th graders (83% male ; 87% female)</a:t>
            </a:r>
          </a:p>
          <a:p>
            <a:r>
              <a:rPr lang="en-US" dirty="0">
                <a:cs typeface="Calibri"/>
              </a:rPr>
              <a:t>11th graders (84% male ; 91% female)</a:t>
            </a:r>
          </a:p>
          <a:p>
            <a:endParaRPr lang="en-US" dirty="0">
              <a:cs typeface="Calibri"/>
            </a:endParaRPr>
          </a:p>
        </p:txBody>
      </p:sp>
      <p:sp>
        <p:nvSpPr>
          <p:cNvPr id="4" name="Slide Number Placeholder 3"/>
          <p:cNvSpPr>
            <a:spLocks noGrp="1"/>
          </p:cNvSpPr>
          <p:nvPr>
            <p:ph type="sldNum" sz="quarter" idx="10"/>
          </p:nvPr>
        </p:nvSpPr>
        <p:spPr/>
        <p:txBody>
          <a:bodyPr/>
          <a:lstStyle/>
          <a:p>
            <a:fld id="{9D7DC1A1-7381-4D38-AE03-1F951511DBBA}" type="slidenum">
              <a:rPr lang="en-US" smtClean="0"/>
              <a:t>15</a:t>
            </a:fld>
            <a:endParaRPr lang="en-US"/>
          </a:p>
        </p:txBody>
      </p:sp>
    </p:spTree>
    <p:extLst>
      <p:ext uri="{BB962C8B-B14F-4D97-AF65-F5344CB8AC3E}">
        <p14:creationId xmlns:p14="http://schemas.microsoft.com/office/powerpoint/2010/main" val="4027151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for youth to get substances in my community-Marijuana rose to the top at 67%  followed closely by tobacco then alcohol </a:t>
            </a:r>
          </a:p>
        </p:txBody>
      </p:sp>
      <p:sp>
        <p:nvSpPr>
          <p:cNvPr id="4" name="Slide Number Placeholder 3"/>
          <p:cNvSpPr>
            <a:spLocks noGrp="1"/>
          </p:cNvSpPr>
          <p:nvPr>
            <p:ph type="sldNum" sz="quarter" idx="5"/>
          </p:nvPr>
        </p:nvSpPr>
        <p:spPr/>
        <p:txBody>
          <a:bodyPr/>
          <a:lstStyle/>
          <a:p>
            <a:fld id="{22435D16-368F-4221-85A7-909FF46D4160}" type="slidenum">
              <a:rPr lang="en-US" smtClean="0"/>
              <a:t>16</a:t>
            </a:fld>
            <a:endParaRPr lang="en-US"/>
          </a:p>
        </p:txBody>
      </p:sp>
    </p:spTree>
    <p:extLst>
      <p:ext uri="{BB962C8B-B14F-4D97-AF65-F5344CB8AC3E}">
        <p14:creationId xmlns:p14="http://schemas.microsoft.com/office/powerpoint/2010/main" val="1940920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talked to my child about the potential negative consequences of substances-Most talked about was using alcohol while least talked about was using prescription drugs not prescribed to them. </a:t>
            </a:r>
          </a:p>
        </p:txBody>
      </p:sp>
      <p:sp>
        <p:nvSpPr>
          <p:cNvPr id="4" name="Slide Number Placeholder 3"/>
          <p:cNvSpPr>
            <a:spLocks noGrp="1"/>
          </p:cNvSpPr>
          <p:nvPr>
            <p:ph type="sldNum" sz="quarter" idx="5"/>
          </p:nvPr>
        </p:nvSpPr>
        <p:spPr/>
        <p:txBody>
          <a:bodyPr/>
          <a:lstStyle/>
          <a:p>
            <a:fld id="{22435D16-368F-4221-85A7-909FF46D4160}" type="slidenum">
              <a:rPr lang="en-US" smtClean="0"/>
              <a:t>17</a:t>
            </a:fld>
            <a:endParaRPr lang="en-US"/>
          </a:p>
        </p:txBody>
      </p:sp>
    </p:spTree>
    <p:extLst>
      <p:ext uri="{BB962C8B-B14F-4D97-AF65-F5344CB8AC3E}">
        <p14:creationId xmlns:p14="http://schemas.microsoft.com/office/powerpoint/2010/main" val="2463715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likely that my child could access substances in my home without my knowledge-52% of parents said their kids could access alcohol without their knowledge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DC1A1-7381-4D38-AE03-1F951511DB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6314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DC1A1-7381-4D38-AE03-1F951511DBBA}" type="slidenum">
              <a:rPr lang="en-US" smtClean="0"/>
              <a:t>19</a:t>
            </a:fld>
            <a:endParaRPr lang="en-US"/>
          </a:p>
        </p:txBody>
      </p:sp>
    </p:spTree>
    <p:extLst>
      <p:ext uri="{BB962C8B-B14F-4D97-AF65-F5344CB8AC3E}">
        <p14:creationId xmlns:p14="http://schemas.microsoft.com/office/powerpoint/2010/main" val="3256105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Youth alcohol and drug use continued to pop up as the most concerning health issue in our county. As a result, Scott County Public Health applied for (and received) a five-year federal grant to help combat this issue, through the Drug Free Communities Support Program. The premise of the grant is that “local issues need local solutions”. </a:t>
            </a:r>
          </a:p>
          <a:p>
            <a:endParaRPr lang="en-US" dirty="0"/>
          </a:p>
          <a:p>
            <a:r>
              <a:rPr lang="en-US" dirty="0"/>
              <a:t>5-year grant (2019-2024)-Started in 2019 and goes until 2024, it comes out of the Office of National Drug Control Policy.</a:t>
            </a:r>
          </a:p>
          <a:p>
            <a:r>
              <a:rPr lang="en-US" dirty="0"/>
              <a:t>DFC grant recipients drive community leaders to identify and respond to the top drug problems unique to their community and change local community environmental conditions tied to substance use. </a:t>
            </a:r>
          </a:p>
          <a:p>
            <a:r>
              <a:rPr lang="en-US" dirty="0"/>
              <a:t>The Scott County Prevention Coalition works on these matters and meets bi-monthly to strengthen the framework among local partners to prevent and reduce substance use among middle and high school youth.  </a:t>
            </a:r>
          </a:p>
          <a:p>
            <a:r>
              <a:rPr lang="en-US" dirty="0"/>
              <a:t>Goals:</a:t>
            </a:r>
          </a:p>
          <a:p>
            <a:r>
              <a:rPr lang="en-US" dirty="0"/>
              <a:t>Increase community collaboration</a:t>
            </a:r>
          </a:p>
          <a:p>
            <a:r>
              <a:rPr lang="en-US" dirty="0"/>
              <a:t>Decrease youth substance use and misuse</a:t>
            </a:r>
          </a:p>
          <a:p>
            <a:endParaRPr lang="en-US" dirty="0"/>
          </a:p>
          <a:p>
            <a:r>
              <a:rPr lang="en-US" dirty="0"/>
              <a:t>SCPC-</a:t>
            </a:r>
          </a:p>
          <a:p>
            <a:r>
              <a:rPr lang="en-US" dirty="0"/>
              <a:t>Youth</a:t>
            </a:r>
          </a:p>
          <a:p>
            <a:r>
              <a:rPr lang="en-US" dirty="0"/>
              <a:t>Parents</a:t>
            </a:r>
          </a:p>
          <a:p>
            <a:r>
              <a:rPr lang="en-US" dirty="0"/>
              <a:t>Businesses</a:t>
            </a:r>
          </a:p>
          <a:p>
            <a:r>
              <a:rPr lang="en-US" dirty="0"/>
              <a:t>Media</a:t>
            </a:r>
          </a:p>
          <a:p>
            <a:r>
              <a:rPr lang="en-US" dirty="0"/>
              <a:t>School</a:t>
            </a:r>
          </a:p>
          <a:p>
            <a:r>
              <a:rPr lang="en-US" dirty="0"/>
              <a:t>Youth-serving organizations</a:t>
            </a:r>
          </a:p>
          <a:p>
            <a:r>
              <a:rPr lang="en-US" dirty="0"/>
              <a:t>Law enforcement</a:t>
            </a:r>
          </a:p>
          <a:p>
            <a:r>
              <a:rPr lang="en-US" dirty="0"/>
              <a:t>Religious/fraternal organizations</a:t>
            </a:r>
          </a:p>
          <a:p>
            <a:r>
              <a:rPr lang="en-US" dirty="0"/>
              <a:t>Civic and volunteer organizations</a:t>
            </a:r>
          </a:p>
          <a:p>
            <a:r>
              <a:rPr lang="en-US" dirty="0"/>
              <a:t>Healthcare professionals</a:t>
            </a:r>
          </a:p>
          <a:p>
            <a:r>
              <a:rPr lang="en-US" dirty="0"/>
              <a:t>State, Local, and Tribal governments</a:t>
            </a:r>
          </a:p>
          <a:p>
            <a:r>
              <a:rPr lang="en-US" dirty="0"/>
              <a:t>Other organizations involved in reducing illicit substance use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435D16-368F-4221-85A7-909FF46D41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776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DFC grantees use these 7 strategies and its activities across the country to effectively prevent and reduce youth substance use.</a:t>
            </a:r>
          </a:p>
          <a:p>
            <a:endParaRPr lang="en-US" dirty="0"/>
          </a:p>
          <a:p>
            <a:pPr marL="342900" marR="310515" lvl="0" indent="-342900">
              <a:lnSpc>
                <a:spcPct val="105000"/>
              </a:lnSpc>
              <a:spcBef>
                <a:spcPts val="0"/>
              </a:spcBef>
              <a:spcAft>
                <a:spcPts val="0"/>
              </a:spcAft>
              <a:buClr>
                <a:srgbClr val="231F20"/>
              </a:buClr>
              <a:buSzPts val="1200"/>
              <a:buFont typeface="Franklin Gothic Medium" panose="020B0603020102020204" pitchFamily="34" charset="0"/>
              <a:buAutoNum type="arabicPeriod"/>
              <a:tabLst>
                <a:tab pos="520700" algn="l"/>
              </a:tabLst>
            </a:pPr>
            <a:r>
              <a:rPr lang="en-US" dirty="0"/>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Providing</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Information</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Educational</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presentations,</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workshops</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or</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seminars</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or</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other</a:t>
            </a:r>
            <a:r>
              <a:rPr lang="en-US" sz="1800" spc="27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presentations</a:t>
            </a:r>
            <a:r>
              <a:rPr lang="en-US" sz="1800" spc="-6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of</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data</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(e.g.,</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public</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announcements,</a:t>
            </a:r>
            <a:r>
              <a:rPr lang="en-US" sz="1800" spc="-6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brochures,</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dissemination,</a:t>
            </a:r>
            <a:r>
              <a:rPr lang="en-US" sz="1800" spc="1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billboards,</a:t>
            </a:r>
            <a:r>
              <a:rPr lang="en-US" sz="1800" spc="-7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community</a:t>
            </a:r>
            <a:r>
              <a:rPr lang="en-US" sz="1800" spc="-7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meetings,</a:t>
            </a:r>
            <a:r>
              <a:rPr lang="en-US" sz="1800" spc="-6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forums,</a:t>
            </a:r>
            <a:r>
              <a:rPr lang="en-US" sz="1800" spc="-6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web-based</a:t>
            </a:r>
            <a:r>
              <a:rPr lang="en-US" sz="1800" spc="-6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communication).</a:t>
            </a:r>
            <a:endParaRPr lang="en-US" sz="1800" spc="25" dirty="0">
              <a:effectLst/>
              <a:latin typeface="Calibri" panose="020F0502020204030204" pitchFamily="34" charset="0"/>
              <a:ea typeface="Franklin Gothic Medium" panose="020B0603020102020204" pitchFamily="34" charset="0"/>
              <a:cs typeface="Times New Roman" panose="02020603050405020304" pitchFamily="18" charset="0"/>
            </a:endParaRPr>
          </a:p>
          <a:p>
            <a:pPr marL="0" marR="0">
              <a:spcBef>
                <a:spcPts val="25"/>
              </a:spcBef>
              <a:spcAft>
                <a:spcPts val="0"/>
              </a:spcAft>
            </a:pPr>
            <a:r>
              <a:rPr lang="en-US" sz="1800" dirty="0">
                <a:effectLst/>
                <a:latin typeface="Calibri" panose="020F0502020204030204" pitchFamily="34" charset="0"/>
                <a:ea typeface="Franklin Gothic Medium" panose="020B060302010202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02235" lvl="0" indent="-342900">
              <a:lnSpc>
                <a:spcPct val="105000"/>
              </a:lnSpc>
              <a:spcBef>
                <a:spcPts val="0"/>
              </a:spcBef>
              <a:spcAft>
                <a:spcPts val="0"/>
              </a:spcAft>
              <a:buClr>
                <a:srgbClr val="231F20"/>
              </a:buClr>
              <a:buSzPts val="1200"/>
              <a:buFont typeface="Franklin Gothic Medium" panose="020B0603020102020204" pitchFamily="34" charset="0"/>
              <a:buAutoNum type="arabicPeriod"/>
              <a:tabLst>
                <a:tab pos="520700" algn="l"/>
              </a:tabLst>
            </a:pP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Enhancing</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Skills</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Workshops,</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seminars</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or</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other</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activities</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designed</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to</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increase</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the</a:t>
            </a:r>
            <a:r>
              <a:rPr lang="en-US" sz="1800" spc="10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skills</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of</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participants,</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members</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and</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staff</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needed</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to</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achieve</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population</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level</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outcomes</a:t>
            </a:r>
            <a:r>
              <a:rPr lang="en-US" sz="1800" spc="1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(e.g.,</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training,</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technical</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assistance,</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distance</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learning,</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strategic</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planning</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retreats,</a:t>
            </a:r>
            <a:r>
              <a:rPr lang="en-US" sz="1800" spc="1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curricula</a:t>
            </a:r>
            <a:r>
              <a:rPr lang="en-US" sz="1800" spc="-11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development).</a:t>
            </a:r>
            <a:endParaRPr lang="en-US" sz="1800" spc="25" dirty="0">
              <a:effectLst/>
              <a:latin typeface="Calibri" panose="020F0502020204030204" pitchFamily="34" charset="0"/>
              <a:ea typeface="Franklin Gothic Medium" panose="020B0603020102020204" pitchFamily="34" charset="0"/>
              <a:cs typeface="Times New Roman" panose="02020603050405020304" pitchFamily="18" charset="0"/>
            </a:endParaRPr>
          </a:p>
          <a:p>
            <a:pPr marL="0" marR="0">
              <a:spcBef>
                <a:spcPts val="25"/>
              </a:spcBef>
              <a:spcAft>
                <a:spcPts val="0"/>
              </a:spcAft>
            </a:pPr>
            <a:r>
              <a:rPr lang="en-US" sz="1800" dirty="0">
                <a:effectLst/>
                <a:latin typeface="Calibri" panose="020F0502020204030204" pitchFamily="34" charset="0"/>
                <a:ea typeface="Franklin Gothic Medium" panose="020B060302010202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78740" lvl="0" indent="-342900" algn="just">
              <a:lnSpc>
                <a:spcPct val="105000"/>
              </a:lnSpc>
              <a:spcBef>
                <a:spcPts val="0"/>
              </a:spcBef>
              <a:spcAft>
                <a:spcPts val="0"/>
              </a:spcAft>
              <a:buClr>
                <a:srgbClr val="231F20"/>
              </a:buClr>
              <a:buSzPts val="1200"/>
              <a:buFont typeface="Franklin Gothic Medium" panose="020B0603020102020204" pitchFamily="34" charset="0"/>
              <a:buAutoNum type="arabicPeriod"/>
              <a:tabLst>
                <a:tab pos="520700" algn="l"/>
              </a:tabLst>
            </a:pP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Providing</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Support</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Creating</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opportunities</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to</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support</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people</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to</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participate</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in</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activities</a:t>
            </a:r>
            <a:r>
              <a:rPr lang="en-US" sz="1800" spc="27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that</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reduce</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risk</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or</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enhance</a:t>
            </a:r>
            <a:r>
              <a:rPr lang="en-US" sz="1800" spc="-2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protection</a:t>
            </a:r>
            <a:r>
              <a:rPr lang="en-US" sz="1800" spc="-2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(e.g.,</a:t>
            </a:r>
            <a:r>
              <a:rPr lang="en-US" sz="1800" spc="-2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providing</a:t>
            </a:r>
            <a:r>
              <a:rPr lang="en-US" sz="1800" spc="-2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alternative</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activities,</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mentoring,</a:t>
            </a:r>
            <a:r>
              <a:rPr lang="en-US" sz="1800" spc="3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referrals,</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support</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groups</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or</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clubs).</a:t>
            </a:r>
            <a:endParaRPr lang="en-US" sz="1800" spc="25" dirty="0">
              <a:effectLst/>
              <a:latin typeface="Calibri" panose="020F0502020204030204" pitchFamily="34" charset="0"/>
              <a:ea typeface="Franklin Gothic Medium" panose="020B0603020102020204" pitchFamily="34" charset="0"/>
              <a:cs typeface="Times New Roman" panose="02020603050405020304" pitchFamily="18" charset="0"/>
            </a:endParaRPr>
          </a:p>
          <a:p>
            <a:pPr marL="0" marR="0">
              <a:spcBef>
                <a:spcPts val="25"/>
              </a:spcBef>
              <a:spcAft>
                <a:spcPts val="0"/>
              </a:spcAft>
            </a:pPr>
            <a:r>
              <a:rPr lang="en-US" sz="1800" dirty="0">
                <a:effectLst/>
                <a:latin typeface="Calibri" panose="020F0502020204030204" pitchFamily="34" charset="0"/>
                <a:ea typeface="Franklin Gothic Medium" panose="020B060302010202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02235" lvl="0" indent="-342900">
              <a:lnSpc>
                <a:spcPct val="105000"/>
              </a:lnSpc>
              <a:spcBef>
                <a:spcPts val="0"/>
              </a:spcBef>
              <a:spcAft>
                <a:spcPts val="0"/>
              </a:spcAft>
              <a:buClr>
                <a:srgbClr val="231F20"/>
              </a:buClr>
              <a:buSzPts val="1200"/>
              <a:buFont typeface="Franklin Gothic Medium" panose="020B0603020102020204" pitchFamily="34" charset="0"/>
              <a:buAutoNum type="arabicPeriod"/>
              <a:tabLst>
                <a:tab pos="520700" algn="l"/>
              </a:tabLst>
            </a:pP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Enhancing</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Access/Reducing</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Barriers-</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Improving</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systems</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and</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processes</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to</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increase </a:t>
            </a:r>
            <a:r>
              <a:rPr lang="en-US" sz="1800" spc="2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the</a:t>
            </a:r>
            <a:r>
              <a:rPr lang="en-US" sz="1800" spc="-2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ease,</a:t>
            </a:r>
            <a:r>
              <a:rPr lang="en-US" sz="1800" spc="-1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ability</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and</a:t>
            </a:r>
            <a:r>
              <a:rPr lang="en-US" sz="1800" spc="-2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opportunity</a:t>
            </a:r>
            <a:r>
              <a:rPr lang="en-US" sz="1800" spc="-2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to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utilize</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those</a:t>
            </a:r>
            <a:r>
              <a:rPr lang="en-US" sz="1800" spc="-1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systems</a:t>
            </a:r>
            <a:r>
              <a:rPr lang="en-US" sz="1800" spc="-2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and</a:t>
            </a:r>
            <a:r>
              <a:rPr lang="en-US" sz="1800" spc="-2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services</a:t>
            </a:r>
            <a:r>
              <a:rPr lang="en-US" sz="1800" spc="-2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(e.g.,</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assuring</a:t>
            </a:r>
            <a:r>
              <a:rPr lang="en-US" sz="1800" spc="17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healthcare,</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childcare,</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transportation,</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housing,</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justice,</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education,</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safety,</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special</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needs,</a:t>
            </a:r>
            <a:r>
              <a:rPr lang="en-US" sz="1800" spc="1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cultural</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and</a:t>
            </a:r>
            <a:r>
              <a:rPr lang="en-US" sz="1800" spc="-6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language</a:t>
            </a:r>
            <a:r>
              <a:rPr lang="en-US" sz="1800" spc="-6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sensitivity).</a:t>
            </a:r>
            <a:endParaRPr lang="en-US" sz="1800" spc="25" dirty="0">
              <a:effectLst/>
              <a:latin typeface="Calibri" panose="020F0502020204030204" pitchFamily="34" charset="0"/>
              <a:ea typeface="Franklin Gothic Medium" panose="020B0603020102020204" pitchFamily="34" charset="0"/>
              <a:cs typeface="Times New Roman" panose="02020603050405020304" pitchFamily="18" charset="0"/>
            </a:endParaRPr>
          </a:p>
          <a:p>
            <a:pPr marL="0" marR="0">
              <a:spcBef>
                <a:spcPts val="25"/>
              </a:spcBef>
              <a:spcAft>
                <a:spcPts val="0"/>
              </a:spcAft>
            </a:pPr>
            <a:r>
              <a:rPr lang="en-US" sz="1800" dirty="0">
                <a:effectLst/>
                <a:latin typeface="Calibri" panose="020F0502020204030204" pitchFamily="34" charset="0"/>
                <a:ea typeface="Franklin Gothic Medium" panose="020B060302010202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nSpc>
                <a:spcPct val="105000"/>
              </a:lnSpc>
              <a:spcBef>
                <a:spcPts val="0"/>
              </a:spcBef>
              <a:spcAft>
                <a:spcPts val="0"/>
              </a:spcAft>
              <a:buClr>
                <a:srgbClr val="231F20"/>
              </a:buClr>
              <a:buSzPts val="1200"/>
              <a:buFont typeface="Franklin Gothic Medium" panose="020B0603020102020204" pitchFamily="34" charset="0"/>
              <a:buAutoNum type="arabicPeriod"/>
              <a:tabLst>
                <a:tab pos="520700" algn="l"/>
              </a:tabLst>
            </a:pP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Changing</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Consequences</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(Incentives/Disincentives)</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Increasing</a:t>
            </a:r>
            <a:r>
              <a:rPr lang="en-US" sz="1800" spc="-6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or</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decreasing</a:t>
            </a:r>
            <a:r>
              <a:rPr lang="en-US" sz="1800" spc="-6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the</a:t>
            </a:r>
            <a:r>
              <a:rPr lang="en-US" sz="1800" spc="1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probability</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of</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specific</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behavior</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that</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reduces</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risk</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or</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enhances</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protection</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by</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altering</a:t>
            </a:r>
            <a:r>
              <a:rPr lang="en-US" sz="1800" spc="30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the</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consequences</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for</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performing</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that</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behavior</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(e.g.,</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increasing</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public</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recognition</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for</a:t>
            </a:r>
            <a:r>
              <a:rPr lang="en-US" sz="1800" spc="1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deserved</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behavior,</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individual</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and</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business</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rewards,</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taxes,</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citations,</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fines,</a:t>
            </a:r>
            <a:r>
              <a:rPr lang="en-US" sz="1800" spc="1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revocations/loss</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of</a:t>
            </a:r>
            <a:r>
              <a:rPr lang="en-US" sz="1800" spc="19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privileges).</a:t>
            </a:r>
            <a:endParaRPr lang="en-US" sz="1800" spc="25" dirty="0">
              <a:effectLst/>
              <a:latin typeface="Calibri" panose="020F0502020204030204" pitchFamily="34" charset="0"/>
              <a:ea typeface="Franklin Gothic Medium" panose="020B0603020102020204" pitchFamily="34" charset="0"/>
              <a:cs typeface="Times New Roman" panose="02020603050405020304" pitchFamily="18" charset="0"/>
            </a:endParaRPr>
          </a:p>
          <a:p>
            <a:pPr marL="0" marR="0">
              <a:spcBef>
                <a:spcPts val="25"/>
              </a:spcBef>
              <a:spcAft>
                <a:spcPts val="0"/>
              </a:spcAft>
            </a:pPr>
            <a:r>
              <a:rPr lang="en-US" sz="1800" dirty="0">
                <a:effectLst/>
                <a:latin typeface="Calibri" panose="020F0502020204030204" pitchFamily="34" charset="0"/>
                <a:ea typeface="Franklin Gothic Medium" panose="020B060302010202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07670" lvl="0" indent="-342900">
              <a:lnSpc>
                <a:spcPct val="105000"/>
              </a:lnSpc>
              <a:spcBef>
                <a:spcPts val="0"/>
              </a:spcBef>
              <a:spcAft>
                <a:spcPts val="0"/>
              </a:spcAft>
              <a:buClr>
                <a:srgbClr val="231F20"/>
              </a:buClr>
              <a:buSzPts val="1200"/>
              <a:buFont typeface="Franklin Gothic Medium" panose="020B0603020102020204" pitchFamily="34" charset="0"/>
              <a:buAutoNum type="arabicPeriod"/>
              <a:tabLst>
                <a:tab pos="520700" algn="l"/>
              </a:tabLst>
            </a:pP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Physical</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Design</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Changing</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the</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physical</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design</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or</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structure</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of</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the</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environment</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to</a:t>
            </a:r>
            <a:r>
              <a:rPr lang="en-US" sz="1800" spc="1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reduce</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risk</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or</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enhance</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protection</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(e.g.,</a:t>
            </a:r>
            <a:r>
              <a:rPr lang="en-US" sz="1800" spc="-3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parks,</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landscapes,</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signage,</a:t>
            </a:r>
            <a:r>
              <a:rPr lang="en-US" sz="1800" spc="-3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lighting,</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outlet</a:t>
            </a:r>
            <a:r>
              <a:rPr lang="en-US" sz="1800" spc="16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density).</a:t>
            </a:r>
            <a:endParaRPr lang="en-US" sz="1800" spc="25" dirty="0">
              <a:effectLst/>
              <a:latin typeface="Calibri" panose="020F0502020204030204" pitchFamily="34" charset="0"/>
              <a:ea typeface="Franklin Gothic Medium" panose="020B0603020102020204" pitchFamily="34" charset="0"/>
              <a:cs typeface="Times New Roman" panose="02020603050405020304" pitchFamily="18" charset="0"/>
            </a:endParaRPr>
          </a:p>
          <a:p>
            <a:pPr marL="0" marR="0">
              <a:spcBef>
                <a:spcPts val="25"/>
              </a:spcBef>
              <a:spcAft>
                <a:spcPts val="0"/>
              </a:spcAft>
            </a:pPr>
            <a:r>
              <a:rPr lang="en-US" sz="1800" dirty="0">
                <a:effectLst/>
                <a:latin typeface="Calibri" panose="020F0502020204030204" pitchFamily="34" charset="0"/>
                <a:ea typeface="Franklin Gothic Medium" panose="020B060302010202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310515" lvl="0" indent="-342900">
              <a:lnSpc>
                <a:spcPct val="105000"/>
              </a:lnSpc>
              <a:spcBef>
                <a:spcPts val="0"/>
              </a:spcBef>
              <a:spcAft>
                <a:spcPts val="0"/>
              </a:spcAft>
              <a:buClr>
                <a:srgbClr val="231F20"/>
              </a:buClr>
              <a:buSzPts val="1200"/>
              <a:buFont typeface="Franklin Gothic Medium" panose="020B0603020102020204" pitchFamily="34" charset="0"/>
              <a:buAutoNum type="arabicPeriod"/>
              <a:tabLst>
                <a:tab pos="520700" algn="l"/>
              </a:tabLst>
            </a:pP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Modifying/Changing</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Policies</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Formal</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change</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in</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written</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procedures,</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by-laws,</a:t>
            </a:r>
            <a:r>
              <a:rPr lang="en-US" sz="1800" spc="17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proclamations,</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rules</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or</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laws</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with</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written</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documentation</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and/or</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voting</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procedures</a:t>
            </a:r>
            <a:r>
              <a:rPr lang="en-US" sz="1800" spc="28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(e.g.,</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workplace</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initiatives,</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law</a:t>
            </a:r>
            <a:r>
              <a:rPr lang="en-US" sz="1800" spc="-4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enforcement</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procedures</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and</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practices,</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public</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policy</a:t>
            </a:r>
            <a:r>
              <a:rPr lang="en-US" sz="1800" spc="30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actions,</a:t>
            </a:r>
            <a:r>
              <a:rPr lang="en-US" sz="1800" spc="-6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systems</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change</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within</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government,</a:t>
            </a:r>
            <a:r>
              <a:rPr lang="en-US" sz="1800" spc="-4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communities</a:t>
            </a:r>
            <a:r>
              <a:rPr lang="en-US" sz="1800" spc="-50"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and</a:t>
            </a:r>
            <a:r>
              <a:rPr lang="en-US" sz="1800" spc="-5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 </a:t>
            </a:r>
            <a:r>
              <a:rPr lang="en-US" sz="1800" spc="25" dirty="0">
                <a:solidFill>
                  <a:srgbClr val="231F20"/>
                </a:solidFill>
                <a:effectLst/>
                <a:latin typeface="Calibri" panose="020F0502020204030204" pitchFamily="34" charset="0"/>
                <a:ea typeface="Franklin Gothic Medium" panose="020B0603020102020204" pitchFamily="34" charset="0"/>
                <a:cs typeface="Calibri" panose="020F0502020204030204" pitchFamily="34" charset="0"/>
              </a:rPr>
              <a:t>organizations).</a:t>
            </a:r>
            <a:endParaRPr lang="en-US" sz="1800" spc="25" dirty="0">
              <a:effectLst/>
              <a:latin typeface="Calibri" panose="020F0502020204030204" pitchFamily="34" charset="0"/>
              <a:ea typeface="Franklin Gothic Medium" panose="020B06030201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435D16-368F-4221-85A7-909FF46D41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19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Talk Tin-The Power of Family Dinners and Just Talking with kids </a:t>
            </a:r>
          </a:p>
          <a:p>
            <a:r>
              <a:rPr lang="en-US" dirty="0"/>
              <a:t>Research shows that children and teens who have frequent family dinners:</a:t>
            </a:r>
            <a:endParaRPr lang="en-US" dirty="0">
              <a:cs typeface="Calibri"/>
            </a:endParaRPr>
          </a:p>
          <a:p>
            <a:r>
              <a:rPr lang="en-US" dirty="0"/>
              <a:t>• Are at half the risk for substance abuse compared to teens who dine with their families infrequently</a:t>
            </a:r>
            <a:endParaRPr lang="en-US" dirty="0">
              <a:cs typeface="Calibri"/>
            </a:endParaRPr>
          </a:p>
          <a:p>
            <a:r>
              <a:rPr lang="en-US" dirty="0"/>
              <a:t>• Are less likely to have friends or classmates who use illicit drugs or abuse prescription drugs</a:t>
            </a:r>
            <a:endParaRPr lang="en-US" dirty="0">
              <a:cs typeface="Calibri"/>
            </a:endParaRPr>
          </a:p>
          <a:p>
            <a:endParaRPr lang="en-US" dirty="0">
              <a:cs typeface="Calibri"/>
            </a:endParaRPr>
          </a:p>
          <a:p>
            <a:r>
              <a:rPr lang="en-US" dirty="0">
                <a:cs typeface="Calibri"/>
              </a:rPr>
              <a:t>Ordered Operation Parent Handbooks-easy-to-read, visually appealing, guide for parents raising kids. Raise your awareness on today’s toughest parenting issues:  INCREASING protective factors, alcohol, tobacco, marijuana, prescription drugs, opioids, dating, parties, sleepovers, gaming and more.</a:t>
            </a:r>
          </a:p>
          <a:p>
            <a:endParaRPr lang="en-US" dirty="0">
              <a:cs typeface="Calibri"/>
            </a:endParaRPr>
          </a:p>
          <a:p>
            <a:r>
              <a:rPr lang="en-US" dirty="0">
                <a:cs typeface="Calibri"/>
              </a:rPr>
              <a:t>Continue hosting CAPS internships</a:t>
            </a:r>
          </a:p>
          <a:p>
            <a:r>
              <a:rPr lang="en-US" dirty="0">
                <a:cs typeface="Calibri"/>
              </a:rPr>
              <a:t>Community naloxone training and Substance Use Prevention Education event at Shakopee High School in December with Know the Truth Prevention program-The Know the Truth™ program (KTT) is a substance use prevention program designed for teenagers and young adults. The program is operated by the Mn Prevention &amp; Recovery Alliance and is delivered to middle and high school students throughout Minnesota as part of the schools’ health class curriculum. </a:t>
            </a:r>
          </a:p>
          <a:p>
            <a:r>
              <a:rPr lang="en-US" dirty="0">
                <a:cs typeface="Calibri"/>
              </a:rPr>
              <a:t>Hoping to form a student advisory committee to really make it a youth led effort</a:t>
            </a:r>
          </a:p>
          <a:p>
            <a:r>
              <a:rPr lang="en-US" dirty="0">
                <a:cs typeface="Calibri"/>
              </a:rPr>
              <a:t>Partnering with the jail on an initiative to give inmates released from the jail resource bags that include hygiene essentials with naloxone and fentanyl test strips. First doing a pilot in December.</a:t>
            </a:r>
          </a:p>
          <a:p>
            <a:r>
              <a:rPr lang="en-US" dirty="0">
                <a:cs typeface="Calibri"/>
              </a:rPr>
              <a:t>Continue congratulate and educate checks-tobacco checks that are educational in our community.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DC1A1-7381-4D38-AE03-1F951511DB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2671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3253644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south on 169 in Jordan </a:t>
            </a:r>
          </a:p>
          <a:p>
            <a:endParaRPr lang="en-US" dirty="0"/>
          </a:p>
          <a:p>
            <a:r>
              <a:rPr lang="en-US" dirty="0"/>
              <a:t>Billboard Campaign-Create awareness on the importance of parents talking to teens about substance use and reminding them to lock up any substances they have. The second billboard that went up in October is from the DEAs one pill can kill campaign. </a:t>
            </a:r>
          </a:p>
        </p:txBody>
      </p:sp>
      <p:sp>
        <p:nvSpPr>
          <p:cNvPr id="4" name="Slide Number Placeholder 3"/>
          <p:cNvSpPr>
            <a:spLocks noGrp="1"/>
          </p:cNvSpPr>
          <p:nvPr>
            <p:ph type="sldNum" sz="quarter" idx="5"/>
          </p:nvPr>
        </p:nvSpPr>
        <p:spPr/>
        <p:txBody>
          <a:bodyPr/>
          <a:lstStyle/>
          <a:p>
            <a:fld id="{22435D16-368F-4221-85A7-909FF46D4160}" type="slidenum">
              <a:rPr lang="en-US" smtClean="0"/>
              <a:t>23</a:t>
            </a:fld>
            <a:endParaRPr lang="en-US"/>
          </a:p>
        </p:txBody>
      </p:sp>
    </p:spTree>
    <p:extLst>
      <p:ext uri="{BB962C8B-B14F-4D97-AF65-F5344CB8AC3E}">
        <p14:creationId xmlns:p14="http://schemas.microsoft.com/office/powerpoint/2010/main" val="3284566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New drug trends-Xylazine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Xyzaline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now is a new drug; in 2022, 23% of fentanyl powder pills contained this and Narcan cannot reverse</a:t>
            </a:r>
          </a:p>
          <a:p>
            <a:endParaRPr lang="en-US" dirty="0"/>
          </a:p>
        </p:txBody>
      </p:sp>
      <p:sp>
        <p:nvSpPr>
          <p:cNvPr id="4" name="Slide Number Placeholder 3"/>
          <p:cNvSpPr>
            <a:spLocks noGrp="1"/>
          </p:cNvSpPr>
          <p:nvPr>
            <p:ph type="sldNum" sz="quarter" idx="5"/>
          </p:nvPr>
        </p:nvSpPr>
        <p:spPr/>
        <p:txBody>
          <a:bodyPr/>
          <a:lstStyle/>
          <a:p>
            <a:fld id="{F7CABC16-10E6-455B-BB88-15B22974916E}" type="slidenum">
              <a:rPr lang="en-US" smtClean="0"/>
              <a:t>25</a:t>
            </a:fld>
            <a:endParaRPr lang="en-US"/>
          </a:p>
        </p:txBody>
      </p:sp>
    </p:spTree>
    <p:extLst>
      <p:ext uri="{BB962C8B-B14F-4D97-AF65-F5344CB8AC3E}">
        <p14:creationId xmlns:p14="http://schemas.microsoft.com/office/powerpoint/2010/main" val="3940892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80C3D-8B39-40A3-A70E-E7726CBE121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498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drug landscape is dramatically more dangerous today, or even from just a few years ago</a:t>
            </a:r>
          </a:p>
          <a:p>
            <a:r>
              <a:rPr lang="en-US" dirty="0"/>
              <a:t>The street supply of “prescription” pills has been flooded with fakes made with fentanyl. </a:t>
            </a:r>
          </a:p>
          <a:p>
            <a:endParaRPr lang="en-US" b="0" i="0" dirty="0">
              <a:solidFill>
                <a:srgbClr val="000000"/>
              </a:solidFill>
              <a:effectLst/>
              <a:latin typeface="SourceSansProRegular"/>
            </a:endParaRPr>
          </a:p>
          <a:p>
            <a:r>
              <a:rPr lang="en-US" b="0" i="0" dirty="0">
                <a:solidFill>
                  <a:srgbClr val="000000"/>
                </a:solidFill>
                <a:effectLst/>
                <a:latin typeface="SourceSansProRegular"/>
              </a:rPr>
              <a:t>Fentanyl is a powerful synthetic opioid that is up to 50 times stronger than heroin and 100 times stronger than morphine. It comes in two forms - prescription and illicitly-manufactured. Illicitly-manufactured fentanyl (IMF) is driving much of the increase in overdoses seen in Minnesota and nationally in recent years. The content on this page refers to illicitly-manufactured fentanyl. </a:t>
            </a:r>
            <a:endParaRPr lang="en-US" dirty="0"/>
          </a:p>
          <a:p>
            <a:endParaRPr lang="en-US" dirty="0"/>
          </a:p>
          <a:p>
            <a:r>
              <a:rPr lang="en-US" dirty="0"/>
              <a:t>Cheap ingredients, big profits</a:t>
            </a:r>
          </a:p>
          <a:p>
            <a:r>
              <a:rPr lang="en-US" dirty="0"/>
              <a:t>Easy to make in big batches</a:t>
            </a:r>
          </a:p>
          <a:p>
            <a:r>
              <a:rPr lang="en-US" dirty="0"/>
              <a:t>Powerful=small</a:t>
            </a:r>
          </a:p>
          <a:p>
            <a:r>
              <a:rPr lang="en-US" dirty="0"/>
              <a:t>Easy to hide &amp; smuggle</a:t>
            </a:r>
          </a:p>
          <a:p>
            <a:r>
              <a:rPr lang="en-US" dirty="0"/>
              <a:t>No quality= inconsistent dose</a:t>
            </a:r>
          </a:p>
          <a:p>
            <a:endParaRPr lang="en-US" dirty="0"/>
          </a:p>
          <a:p>
            <a:r>
              <a:rPr lang="en-US" dirty="0"/>
              <a:t>What are fake pills? — The Sinaloa Cartel and Cartel de Jalisco Nueva </a:t>
            </a:r>
            <a:r>
              <a:rPr lang="en-US" dirty="0" err="1"/>
              <a:t>Generacion</a:t>
            </a:r>
            <a:r>
              <a:rPr lang="en-US" dirty="0"/>
              <a:t> are making fentanyl and pressing it into fake pills. Fake pills are made to look like OxyContin®, Xanax®, Adderall®, and other pharmaceuticals. These fake pills contain no legitimate medicine. — Fentanyl is also made in a rainbow of colors so it looks like candy.</a:t>
            </a:r>
          </a:p>
        </p:txBody>
      </p:sp>
      <p:sp>
        <p:nvSpPr>
          <p:cNvPr id="4" name="Slide Number Placeholder 3"/>
          <p:cNvSpPr>
            <a:spLocks noGrp="1"/>
          </p:cNvSpPr>
          <p:nvPr>
            <p:ph type="sldNum" sz="quarter" idx="5"/>
          </p:nvPr>
        </p:nvSpPr>
        <p:spPr/>
        <p:txBody>
          <a:bodyPr/>
          <a:lstStyle/>
          <a:p>
            <a:fld id="{F7CABC16-10E6-455B-BB88-15B22974916E}" type="slidenum">
              <a:rPr lang="en-US" smtClean="0"/>
              <a:t>4</a:t>
            </a:fld>
            <a:endParaRPr lang="en-US"/>
          </a:p>
        </p:txBody>
      </p:sp>
    </p:spTree>
    <p:extLst>
      <p:ext uri="{BB962C8B-B14F-4D97-AF65-F5344CB8AC3E}">
        <p14:creationId xmlns:p14="http://schemas.microsoft.com/office/powerpoint/2010/main" val="128101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Minnesotans that have experienced a nonfatal overdose or died from an opioid overdose has been increasing since 2000.</a:t>
            </a:r>
          </a:p>
        </p:txBody>
      </p:sp>
      <p:sp>
        <p:nvSpPr>
          <p:cNvPr id="4" name="Slide Number Placeholder 3"/>
          <p:cNvSpPr>
            <a:spLocks noGrp="1"/>
          </p:cNvSpPr>
          <p:nvPr>
            <p:ph type="sldNum" sz="quarter" idx="5"/>
          </p:nvPr>
        </p:nvSpPr>
        <p:spPr/>
        <p:txBody>
          <a:bodyPr/>
          <a:lstStyle/>
          <a:p>
            <a:fld id="{F7CABC16-10E6-455B-BB88-15B22974916E}" type="slidenum">
              <a:rPr lang="en-US" smtClean="0"/>
              <a:t>5</a:t>
            </a:fld>
            <a:endParaRPr lang="en-US"/>
          </a:p>
        </p:txBody>
      </p:sp>
    </p:spTree>
    <p:extLst>
      <p:ext uri="{BB962C8B-B14F-4D97-AF65-F5344CB8AC3E}">
        <p14:creationId xmlns:p14="http://schemas.microsoft.com/office/powerpoint/2010/main" val="56691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6,546 since 2000</a:t>
            </a:r>
          </a:p>
          <a:p>
            <a:endParaRPr lang="en-US" dirty="0"/>
          </a:p>
        </p:txBody>
      </p:sp>
      <p:sp>
        <p:nvSpPr>
          <p:cNvPr id="4" name="Slide Number Placeholder 3"/>
          <p:cNvSpPr>
            <a:spLocks noGrp="1"/>
          </p:cNvSpPr>
          <p:nvPr>
            <p:ph type="sldNum" sz="quarter" idx="5"/>
          </p:nvPr>
        </p:nvSpPr>
        <p:spPr/>
        <p:txBody>
          <a:bodyPr/>
          <a:lstStyle/>
          <a:p>
            <a:fld id="{F7CABC16-10E6-455B-BB88-15B22974916E}" type="slidenum">
              <a:rPr lang="en-US" smtClean="0"/>
              <a:t>7</a:t>
            </a:fld>
            <a:endParaRPr lang="en-US"/>
          </a:p>
        </p:txBody>
      </p:sp>
    </p:spTree>
    <p:extLst>
      <p:ext uri="{BB962C8B-B14F-4D97-AF65-F5344CB8AC3E}">
        <p14:creationId xmlns:p14="http://schemas.microsoft.com/office/powerpoint/2010/main" val="4289525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a:t>
            </a:r>
          </a:p>
        </p:txBody>
      </p:sp>
      <p:sp>
        <p:nvSpPr>
          <p:cNvPr id="4" name="Slide Number Placeholder 3"/>
          <p:cNvSpPr>
            <a:spLocks noGrp="1"/>
          </p:cNvSpPr>
          <p:nvPr>
            <p:ph type="sldNum" sz="quarter" idx="5"/>
          </p:nvPr>
        </p:nvSpPr>
        <p:spPr/>
        <p:txBody>
          <a:bodyPr/>
          <a:lstStyle/>
          <a:p>
            <a:fld id="{F7CABC16-10E6-455B-BB88-15B22974916E}" type="slidenum">
              <a:rPr lang="en-US" smtClean="0"/>
              <a:t>8</a:t>
            </a:fld>
            <a:endParaRPr lang="en-US"/>
          </a:p>
        </p:txBody>
      </p:sp>
    </p:spTree>
    <p:extLst>
      <p:ext uri="{BB962C8B-B14F-4D97-AF65-F5344CB8AC3E}">
        <p14:creationId xmlns:p14="http://schemas.microsoft.com/office/powerpoint/2010/main" val="4149073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Minnesota death certificates</a:t>
            </a:r>
          </a:p>
        </p:txBody>
      </p:sp>
      <p:sp>
        <p:nvSpPr>
          <p:cNvPr id="4" name="Slide Number Placeholder 3"/>
          <p:cNvSpPr>
            <a:spLocks noGrp="1"/>
          </p:cNvSpPr>
          <p:nvPr>
            <p:ph type="sldNum" sz="quarter" idx="5"/>
          </p:nvPr>
        </p:nvSpPr>
        <p:spPr/>
        <p:txBody>
          <a:bodyPr/>
          <a:lstStyle/>
          <a:p>
            <a:fld id="{F7CABC16-10E6-455B-BB88-15B22974916E}" type="slidenum">
              <a:rPr lang="en-US" smtClean="0"/>
              <a:t>10</a:t>
            </a:fld>
            <a:endParaRPr lang="en-US"/>
          </a:p>
        </p:txBody>
      </p:sp>
    </p:spTree>
    <p:extLst>
      <p:ext uri="{BB962C8B-B14F-4D97-AF65-F5344CB8AC3E}">
        <p14:creationId xmlns:p14="http://schemas.microsoft.com/office/powerpoint/2010/main" val="352175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
        <p:nvSpPr>
          <p:cNvPr id="2" name="Notes Placeholder 1">
            <a:extLst>
              <a:ext uri="{FF2B5EF4-FFF2-40B4-BE49-F238E27FC236}">
                <a16:creationId xmlns:a16="http://schemas.microsoft.com/office/drawing/2014/main" id="{A6D35B55-B6CE-023D-E47E-9DF37B8D16E0}"/>
              </a:ext>
            </a:extLst>
          </p:cNvPr>
          <p:cNvSpPr>
            <a:spLocks noGrp="1"/>
          </p:cNvSpPr>
          <p:nvPr>
            <p:ph type="body" idx="1"/>
          </p:nvPr>
        </p:nvSpPr>
        <p:spPr/>
        <p:txBody>
          <a:bodyPr/>
          <a:lstStyle/>
          <a:p>
            <a:r>
              <a:rPr lang="en-US" dirty="0"/>
              <a:t>The landscape is changing</a:t>
            </a:r>
          </a:p>
        </p:txBody>
      </p:sp>
    </p:spTree>
    <p:extLst>
      <p:ext uri="{BB962C8B-B14F-4D97-AF65-F5344CB8AC3E}">
        <p14:creationId xmlns:p14="http://schemas.microsoft.com/office/powerpoint/2010/main" val="2958848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a:p>
        </p:txBody>
      </p:sp>
    </p:spTree>
    <p:extLst>
      <p:ext uri="{BB962C8B-B14F-4D97-AF65-F5344CB8AC3E}">
        <p14:creationId xmlns:p14="http://schemas.microsoft.com/office/powerpoint/2010/main" val="2595045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EAB21C14-522B-473B-8D04-706C1AB9E727}" type="datetimeFigureOut">
              <a:rPr lang="en-US" smtClean="0"/>
              <a:t>5/10/2023</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C179DD9B-B93D-44E1-864E-0FDACC4CDE34}" type="slidenum">
              <a:rPr lang="en-US" smtClean="0"/>
              <a:t>‹#›</a:t>
            </a:fld>
            <a:endParaRPr lang="en-US"/>
          </a:p>
        </p:txBody>
      </p:sp>
    </p:spTree>
    <p:extLst>
      <p:ext uri="{BB962C8B-B14F-4D97-AF65-F5344CB8AC3E}">
        <p14:creationId xmlns:p14="http://schemas.microsoft.com/office/powerpoint/2010/main" val="40937404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B21C14-522B-473B-8D04-706C1AB9E72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9DD9B-B93D-44E1-864E-0FDACC4CDE34}" type="slidenum">
              <a:rPr lang="en-US" smtClean="0"/>
              <a:t>‹#›</a:t>
            </a:fld>
            <a:endParaRPr lang="en-US"/>
          </a:p>
        </p:txBody>
      </p:sp>
    </p:spTree>
    <p:extLst>
      <p:ext uri="{BB962C8B-B14F-4D97-AF65-F5344CB8AC3E}">
        <p14:creationId xmlns:p14="http://schemas.microsoft.com/office/powerpoint/2010/main" val="1252330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EAB21C14-522B-473B-8D04-706C1AB9E727}" type="datetimeFigureOut">
              <a:rPr lang="en-US" smtClean="0"/>
              <a:t>5/10/2023</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C179DD9B-B93D-44E1-864E-0FDACC4CDE34}" type="slidenum">
              <a:rPr lang="en-US" smtClean="0"/>
              <a:t>‹#›</a:t>
            </a:fld>
            <a:endParaRPr lang="en-US"/>
          </a:p>
        </p:txBody>
      </p:sp>
    </p:spTree>
    <p:extLst>
      <p:ext uri="{BB962C8B-B14F-4D97-AF65-F5344CB8AC3E}">
        <p14:creationId xmlns:p14="http://schemas.microsoft.com/office/powerpoint/2010/main" val="10198908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2BFB73-4EE3-4420-A2FE-A42DC82F8681}"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4C951-AC32-4193-97C2-E04F8DFFE28D}"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942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2BFB73-4EE3-4420-A2FE-A42DC82F8681}"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4C951-AC32-4193-97C2-E04F8DFFE28D}" type="slidenum">
              <a:rPr lang="en-US" smtClean="0"/>
              <a:t>‹#›</a:t>
            </a:fld>
            <a:endParaRPr lang="en-US"/>
          </a:p>
        </p:txBody>
      </p:sp>
    </p:spTree>
    <p:extLst>
      <p:ext uri="{BB962C8B-B14F-4D97-AF65-F5344CB8AC3E}">
        <p14:creationId xmlns:p14="http://schemas.microsoft.com/office/powerpoint/2010/main" val="2067964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2BFB73-4EE3-4420-A2FE-A42DC82F8681}"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4C951-AC32-4193-97C2-E04F8DFFE28D}"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72835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2BFB73-4EE3-4420-A2FE-A42DC82F8681}"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4C951-AC32-4193-97C2-E04F8DFFE28D}" type="slidenum">
              <a:rPr lang="en-US" smtClean="0"/>
              <a:t>‹#›</a:t>
            </a:fld>
            <a:endParaRPr lang="en-US"/>
          </a:p>
        </p:txBody>
      </p:sp>
    </p:spTree>
    <p:extLst>
      <p:ext uri="{BB962C8B-B14F-4D97-AF65-F5344CB8AC3E}">
        <p14:creationId xmlns:p14="http://schemas.microsoft.com/office/powerpoint/2010/main" val="1216163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2BFB73-4EE3-4420-A2FE-A42DC82F8681}"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D4C951-AC32-4193-97C2-E04F8DFFE28D}"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19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2BFB73-4EE3-4420-A2FE-A42DC82F8681}"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D4C951-AC32-4193-97C2-E04F8DFFE28D}" type="slidenum">
              <a:rPr lang="en-US" smtClean="0"/>
              <a:t>‹#›</a:t>
            </a:fld>
            <a:endParaRPr lang="en-US"/>
          </a:p>
        </p:txBody>
      </p:sp>
    </p:spTree>
    <p:extLst>
      <p:ext uri="{BB962C8B-B14F-4D97-AF65-F5344CB8AC3E}">
        <p14:creationId xmlns:p14="http://schemas.microsoft.com/office/powerpoint/2010/main" val="2708971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BFB73-4EE3-4420-A2FE-A42DC82F8681}"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D4C951-AC32-4193-97C2-E04F8DFFE28D}" type="slidenum">
              <a:rPr lang="en-US" smtClean="0"/>
              <a:t>‹#›</a:t>
            </a:fld>
            <a:endParaRPr lang="en-US"/>
          </a:p>
        </p:txBody>
      </p:sp>
    </p:spTree>
    <p:extLst>
      <p:ext uri="{BB962C8B-B14F-4D97-AF65-F5344CB8AC3E}">
        <p14:creationId xmlns:p14="http://schemas.microsoft.com/office/powerpoint/2010/main" val="747738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2BFB73-4EE3-4420-A2FE-A42DC82F8681}"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4C951-AC32-4193-97C2-E04F8DFFE28D}"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5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AB21C14-522B-473B-8D04-706C1AB9E72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179DD9B-B93D-44E1-864E-0FDACC4CDE34}" type="slidenum">
              <a:rPr lang="en-US" smtClean="0"/>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54759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2BFB73-4EE3-4420-A2FE-A42DC82F8681}"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4C951-AC32-4193-97C2-E04F8DFFE28D}" type="slidenum">
              <a:rPr lang="en-US" smtClean="0"/>
              <a:t>‹#›</a:t>
            </a:fld>
            <a:endParaRPr lang="en-US"/>
          </a:p>
        </p:txBody>
      </p:sp>
    </p:spTree>
    <p:extLst>
      <p:ext uri="{BB962C8B-B14F-4D97-AF65-F5344CB8AC3E}">
        <p14:creationId xmlns:p14="http://schemas.microsoft.com/office/powerpoint/2010/main" val="3404299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2BFB73-4EE3-4420-A2FE-A42DC82F8681}"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4C951-AC32-4193-97C2-E04F8DFFE28D}" type="slidenum">
              <a:rPr lang="en-US" smtClean="0"/>
              <a:t>‹#›</a:t>
            </a:fld>
            <a:endParaRPr lang="en-US"/>
          </a:p>
        </p:txBody>
      </p:sp>
    </p:spTree>
    <p:extLst>
      <p:ext uri="{BB962C8B-B14F-4D97-AF65-F5344CB8AC3E}">
        <p14:creationId xmlns:p14="http://schemas.microsoft.com/office/powerpoint/2010/main" val="160474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2BFB73-4EE3-4420-A2FE-A42DC82F8681}"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4C951-AC32-4193-97C2-E04F8DFFE28D}" type="slidenum">
              <a:rPr lang="en-US" smtClean="0"/>
              <a:t>‹#›</a:t>
            </a:fld>
            <a:endParaRPr lang="en-US"/>
          </a:p>
        </p:txBody>
      </p:sp>
    </p:spTree>
    <p:extLst>
      <p:ext uri="{BB962C8B-B14F-4D97-AF65-F5344CB8AC3E}">
        <p14:creationId xmlns:p14="http://schemas.microsoft.com/office/powerpoint/2010/main" val="99608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EAB21C14-522B-473B-8D04-706C1AB9E727}" type="datetimeFigureOut">
              <a:rPr lang="en-US" smtClean="0"/>
              <a:t>5/10/2023</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C179DD9B-B93D-44E1-864E-0FDACC4CDE3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2314153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AB21C14-522B-473B-8D04-706C1AB9E727}" type="datetimeFigureOut">
              <a:rPr lang="en-US" smtClean="0"/>
              <a:t>5/10/2023</a:t>
            </a:fld>
            <a:endParaRPr lang="en-US"/>
          </a:p>
        </p:txBody>
      </p:sp>
      <p:sp>
        <p:nvSpPr>
          <p:cNvPr id="10" name="Slide Number Placeholder 9"/>
          <p:cNvSpPr>
            <a:spLocks noGrp="1"/>
          </p:cNvSpPr>
          <p:nvPr>
            <p:ph type="sldNum" sz="quarter" idx="16"/>
          </p:nvPr>
        </p:nvSpPr>
        <p:spPr/>
        <p:txBody>
          <a:bodyPr rtlCol="0"/>
          <a:lstStyle/>
          <a:p>
            <a:fld id="{C179DD9B-B93D-44E1-864E-0FDACC4CDE34}"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358233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AB21C14-522B-473B-8D04-706C1AB9E727}" type="datetimeFigureOut">
              <a:rPr lang="en-US" smtClean="0"/>
              <a:t>5/10/2023</a:t>
            </a:fld>
            <a:endParaRPr lang="en-US"/>
          </a:p>
        </p:txBody>
      </p:sp>
      <p:sp>
        <p:nvSpPr>
          <p:cNvPr id="12" name="Slide Number Placeholder 11"/>
          <p:cNvSpPr>
            <a:spLocks noGrp="1"/>
          </p:cNvSpPr>
          <p:nvPr>
            <p:ph type="sldNum" sz="quarter" idx="16"/>
          </p:nvPr>
        </p:nvSpPr>
        <p:spPr/>
        <p:txBody>
          <a:bodyPr rtlCol="0"/>
          <a:lstStyle/>
          <a:p>
            <a:fld id="{C179DD9B-B93D-44E1-864E-0FDACC4CDE34}"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408846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AB21C14-522B-473B-8D04-706C1AB9E727}"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179DD9B-B93D-44E1-864E-0FDACC4CDE34}" type="slidenum">
              <a:rPr lang="en-US" smtClean="0"/>
              <a:t>‹#›</a:t>
            </a:fld>
            <a:endParaRPr lang="en-US"/>
          </a:p>
        </p:txBody>
      </p:sp>
    </p:spTree>
    <p:extLst>
      <p:ext uri="{BB962C8B-B14F-4D97-AF65-F5344CB8AC3E}">
        <p14:creationId xmlns:p14="http://schemas.microsoft.com/office/powerpoint/2010/main" val="38040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21C14-522B-473B-8D04-706C1AB9E727}"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C179DD9B-B93D-44E1-864E-0FDACC4CDE34}" type="slidenum">
              <a:rPr lang="en-US" smtClean="0"/>
              <a:t>‹#›</a:t>
            </a:fld>
            <a:endParaRPr lang="en-US"/>
          </a:p>
        </p:txBody>
      </p:sp>
    </p:spTree>
    <p:extLst>
      <p:ext uri="{BB962C8B-B14F-4D97-AF65-F5344CB8AC3E}">
        <p14:creationId xmlns:p14="http://schemas.microsoft.com/office/powerpoint/2010/main" val="49086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EAB21C14-522B-473B-8D04-706C1AB9E727}"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179DD9B-B93D-44E1-864E-0FDACC4CDE34}"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7045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EAB21C14-522B-473B-8D04-706C1AB9E727}" type="datetimeFigureOut">
              <a:rPr lang="en-US" smtClean="0"/>
              <a:t>5/10/2023</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C179DD9B-B93D-44E1-864E-0FDACC4CDE34}"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361680024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EAB21C14-522B-473B-8D04-706C1AB9E727}" type="datetimeFigureOut">
              <a:rPr lang="en-US" smtClean="0"/>
              <a:t>5/10/2023</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179DD9B-B93D-44E1-864E-0FDACC4CDE34}" type="slidenum">
              <a:rPr lang="en-US" smtClean="0"/>
              <a:t>‹#›</a:t>
            </a:fld>
            <a:endParaRPr lang="en-US"/>
          </a:p>
        </p:txBody>
      </p:sp>
    </p:spTree>
    <p:extLst>
      <p:ext uri="{BB962C8B-B14F-4D97-AF65-F5344CB8AC3E}">
        <p14:creationId xmlns:p14="http://schemas.microsoft.com/office/powerpoint/2010/main" val="3883090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C62BFB73-4EE3-4420-A2FE-A42DC82F8681}" type="datetimeFigureOut">
              <a:rPr lang="en-US" smtClean="0"/>
              <a:t>5/10/2023</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5BD4C951-AC32-4193-97C2-E04F8DFFE28D}" type="slidenum">
              <a:rPr lang="en-US" smtClean="0"/>
              <a:t>‹#›</a:t>
            </a:fld>
            <a:endParaRPr lang="en-US"/>
          </a:p>
        </p:txBody>
      </p:sp>
    </p:spTree>
    <p:extLst>
      <p:ext uri="{BB962C8B-B14F-4D97-AF65-F5344CB8AC3E}">
        <p14:creationId xmlns:p14="http://schemas.microsoft.com/office/powerpoint/2010/main" val="29511467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2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30.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0EE52-FB58-1B77-5E7C-D04CC54EB387}"/>
              </a:ext>
            </a:extLst>
          </p:cNvPr>
          <p:cNvSpPr>
            <a:spLocks noGrp="1"/>
          </p:cNvSpPr>
          <p:nvPr>
            <p:ph type="ctrTitle"/>
          </p:nvPr>
        </p:nvSpPr>
        <p:spPr/>
        <p:txBody>
          <a:bodyPr/>
          <a:lstStyle/>
          <a:p>
            <a:r>
              <a:rPr lang="en-US" dirty="0"/>
              <a:t>The Opioid Epidemic</a:t>
            </a:r>
          </a:p>
        </p:txBody>
      </p:sp>
      <p:sp>
        <p:nvSpPr>
          <p:cNvPr id="4" name="Subtitle 3">
            <a:extLst>
              <a:ext uri="{FF2B5EF4-FFF2-40B4-BE49-F238E27FC236}">
                <a16:creationId xmlns:a16="http://schemas.microsoft.com/office/drawing/2014/main" id="{37720B04-C3A6-A356-80EF-C9BC2895271C}"/>
              </a:ext>
            </a:extLst>
          </p:cNvPr>
          <p:cNvSpPr>
            <a:spLocks noGrp="1"/>
          </p:cNvSpPr>
          <p:nvPr>
            <p:ph type="subTitle" idx="1"/>
          </p:nvPr>
        </p:nvSpPr>
        <p:spPr/>
        <p:txBody>
          <a:bodyPr/>
          <a:lstStyle/>
          <a:p>
            <a:r>
              <a:rPr lang="en-US" dirty="0"/>
              <a:t>Lisa Brodsky,  Scott County Public Health</a:t>
            </a:r>
          </a:p>
        </p:txBody>
      </p:sp>
    </p:spTree>
    <p:extLst>
      <p:ext uri="{BB962C8B-B14F-4D97-AF65-F5344CB8AC3E}">
        <p14:creationId xmlns:p14="http://schemas.microsoft.com/office/powerpoint/2010/main" val="362609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B617-5E94-B36E-96BC-AC0BC893EBF4}"/>
              </a:ext>
            </a:extLst>
          </p:cNvPr>
          <p:cNvSpPr>
            <a:spLocks noGrp="1"/>
          </p:cNvSpPr>
          <p:nvPr>
            <p:ph type="title"/>
          </p:nvPr>
        </p:nvSpPr>
        <p:spPr/>
        <p:txBody>
          <a:bodyPr/>
          <a:lstStyle/>
          <a:p>
            <a:r>
              <a:rPr lang="en-US" dirty="0"/>
              <a:t>Scott County Overdose Deaths</a:t>
            </a:r>
          </a:p>
        </p:txBody>
      </p:sp>
      <p:pic>
        <p:nvPicPr>
          <p:cNvPr id="4" name="Picture 3">
            <a:extLst>
              <a:ext uri="{FF2B5EF4-FFF2-40B4-BE49-F238E27FC236}">
                <a16:creationId xmlns:a16="http://schemas.microsoft.com/office/drawing/2014/main" id="{E245EE39-6503-C00F-3E20-C950AFA5037C}"/>
              </a:ext>
            </a:extLst>
          </p:cNvPr>
          <p:cNvPicPr>
            <a:picLocks noChangeAspect="1"/>
          </p:cNvPicPr>
          <p:nvPr/>
        </p:nvPicPr>
        <p:blipFill>
          <a:blip r:embed="rId3"/>
          <a:stretch>
            <a:fillRect/>
          </a:stretch>
        </p:blipFill>
        <p:spPr>
          <a:xfrm>
            <a:off x="2509790" y="1739348"/>
            <a:ext cx="6928642" cy="4649634"/>
          </a:xfrm>
          <a:prstGeom prst="rect">
            <a:avLst/>
          </a:prstGeom>
        </p:spPr>
      </p:pic>
    </p:spTree>
    <p:extLst>
      <p:ext uri="{BB962C8B-B14F-4D97-AF65-F5344CB8AC3E}">
        <p14:creationId xmlns:p14="http://schemas.microsoft.com/office/powerpoint/2010/main" val="247595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rot="8216218" flipV="1">
            <a:off x="-1507874" y="347517"/>
            <a:ext cx="5783347" cy="12078267"/>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11" name="Rectangle 10"/>
          <p:cNvSpPr/>
          <p:nvPr/>
        </p:nvSpPr>
        <p:spPr>
          <a:xfrm rot="5057212" flipV="1">
            <a:off x="4082028" y="378742"/>
            <a:ext cx="4027942" cy="12692975"/>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12" name="Rectangle 11"/>
          <p:cNvSpPr/>
          <p:nvPr/>
        </p:nvSpPr>
        <p:spPr>
          <a:xfrm rot="6477233" flipV="1">
            <a:off x="3336021" y="-167651"/>
            <a:ext cx="4606651" cy="14051303"/>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7" name="TextBox 6"/>
          <p:cNvSpPr txBox="1"/>
          <p:nvPr/>
        </p:nvSpPr>
        <p:spPr>
          <a:xfrm>
            <a:off x="578282" y="5097364"/>
            <a:ext cx="6310198" cy="1477328"/>
          </a:xfrm>
          <a:prstGeom prst="rect">
            <a:avLst/>
          </a:prstGeom>
          <a:noFill/>
        </p:spPr>
        <p:txBody>
          <a:bodyPr wrap="square" numCol="1" rtlCol="0">
            <a:spAutoFit/>
          </a:bodyPr>
          <a:lstStyle/>
          <a:p>
            <a:pPr fontAlgn="base">
              <a:spcBef>
                <a:spcPct val="0"/>
              </a:spcBef>
              <a:spcAft>
                <a:spcPts val="640"/>
              </a:spcAft>
            </a:pPr>
            <a:r>
              <a:rPr lang="en-US" sz="3000" b="1" dirty="0">
                <a:solidFill>
                  <a:schemeClr val="bg1"/>
                </a:solidFill>
                <a:latin typeface="Calibri (Body)"/>
                <a:ea typeface="Calibri" panose="020F0502020204030204" pitchFamily="34" charset="0"/>
                <a:cs typeface="Arial" panose="020B0604020202020204" pitchFamily="34" charset="0"/>
              </a:rPr>
              <a:t>The number of high school students reporting heroin use has doubled in the past 10 years.</a:t>
            </a:r>
          </a:p>
        </p:txBody>
      </p:sp>
      <p:sp>
        <p:nvSpPr>
          <p:cNvPr id="8" name="TextBox 7"/>
          <p:cNvSpPr txBox="1"/>
          <p:nvPr/>
        </p:nvSpPr>
        <p:spPr>
          <a:xfrm>
            <a:off x="172345" y="6520244"/>
            <a:ext cx="8047011" cy="523220"/>
          </a:xfrm>
          <a:prstGeom prst="rect">
            <a:avLst/>
          </a:prstGeom>
          <a:noFill/>
        </p:spPr>
        <p:txBody>
          <a:bodyPr wrap="none" numCol="1" rtlCol="0">
            <a:spAutoFit/>
          </a:bodyPr>
          <a:lstStyle/>
          <a:p>
            <a:r>
              <a:rPr lang="en-US" sz="1400" dirty="0">
                <a:solidFill>
                  <a:schemeClr val="bg1"/>
                </a:solidFill>
              </a:rPr>
              <a:t>Source:  Youth Risk Behavior Surveillance System (YRBS) – Centers for Disease Control and Prevention (CDC)</a:t>
            </a:r>
          </a:p>
          <a:p>
            <a:r>
              <a:rPr lang="en-US" sz="1400" dirty="0"/>
              <a:t> </a:t>
            </a:r>
          </a:p>
        </p:txBody>
      </p:sp>
    </p:spTree>
    <p:extLst>
      <p:ext uri="{BB962C8B-B14F-4D97-AF65-F5344CB8AC3E}">
        <p14:creationId xmlns:p14="http://schemas.microsoft.com/office/powerpoint/2010/main" val="18034008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7685060" flipV="1">
            <a:off x="-3466402" y="-1931096"/>
            <a:ext cx="7426417" cy="15314055"/>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anchor="ctr"/>
          <a:lstStyle/>
          <a:p>
            <a:pPr algn="ctr" defTabSz="971050">
              <a:defRPr/>
            </a:pPr>
            <a:endParaRPr lang="en-US" sz="1805" dirty="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96" y="-156494"/>
            <a:ext cx="18638323" cy="10646144"/>
          </a:xfrm>
          <a:prstGeom prst="rect">
            <a:avLst/>
          </a:prstGeom>
        </p:spPr>
      </p:pic>
      <p:sp>
        <p:nvSpPr>
          <p:cNvPr id="13" name="Rectangle 12"/>
          <p:cNvSpPr/>
          <p:nvPr/>
        </p:nvSpPr>
        <p:spPr>
          <a:xfrm rot="9015577" flipV="1">
            <a:off x="-3061658" y="-2287905"/>
            <a:ext cx="7743342" cy="13536930"/>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anchor="ctr"/>
          <a:lstStyle/>
          <a:p>
            <a:pPr algn="ctr" defTabSz="971050">
              <a:defRPr/>
            </a:pPr>
            <a:endParaRPr lang="en-US" sz="1805" dirty="0">
              <a:solidFill>
                <a:srgbClr val="FFFFFF"/>
              </a:solidFill>
            </a:endParaRPr>
          </a:p>
        </p:txBody>
      </p:sp>
      <p:sp>
        <p:nvSpPr>
          <p:cNvPr id="14" name="Rectangle 13"/>
          <p:cNvSpPr/>
          <p:nvPr/>
        </p:nvSpPr>
        <p:spPr>
          <a:xfrm rot="11887280" flipV="1">
            <a:off x="-2356926" y="-5782936"/>
            <a:ext cx="6664125" cy="15101545"/>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anchor="ctr"/>
          <a:lstStyle/>
          <a:p>
            <a:pPr algn="ctr" defTabSz="971050">
              <a:defRPr/>
            </a:pPr>
            <a:endParaRPr lang="en-US" sz="1805" dirty="0">
              <a:solidFill>
                <a:srgbClr val="FFFFFF"/>
              </a:solidFill>
            </a:endParaRPr>
          </a:p>
        </p:txBody>
      </p:sp>
      <p:sp>
        <p:nvSpPr>
          <p:cNvPr id="15" name="Rectangle 14"/>
          <p:cNvSpPr/>
          <p:nvPr/>
        </p:nvSpPr>
        <p:spPr>
          <a:xfrm rot="6827266" flipV="1">
            <a:off x="1977678" y="-3264925"/>
            <a:ext cx="13727833" cy="23855777"/>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anchor="ctr"/>
          <a:lstStyle/>
          <a:p>
            <a:pPr algn="ctr" defTabSz="971050">
              <a:defRPr/>
            </a:pPr>
            <a:endParaRPr lang="en-US" sz="1805" dirty="0">
              <a:solidFill>
                <a:srgbClr val="FFFFFF"/>
              </a:solidFill>
            </a:endParaRPr>
          </a:p>
        </p:txBody>
      </p:sp>
      <p:sp>
        <p:nvSpPr>
          <p:cNvPr id="16" name="TextBox 15"/>
          <p:cNvSpPr txBox="1"/>
          <p:nvPr/>
        </p:nvSpPr>
        <p:spPr>
          <a:xfrm>
            <a:off x="201791" y="3150623"/>
            <a:ext cx="12928582" cy="2554545"/>
          </a:xfrm>
          <a:prstGeom prst="rect">
            <a:avLst/>
          </a:prstGeom>
          <a:noFill/>
        </p:spPr>
        <p:txBody>
          <a:bodyPr wrap="square" rtlCol="0">
            <a:spAutoFit/>
          </a:bodyPr>
          <a:lstStyle/>
          <a:p>
            <a:pPr fontAlgn="base">
              <a:spcBef>
                <a:spcPct val="0"/>
              </a:spcBef>
              <a:spcAft>
                <a:spcPct val="0"/>
              </a:spcAft>
            </a:pPr>
            <a:r>
              <a:rPr lang="en-US" sz="4000" b="1" dirty="0">
                <a:solidFill>
                  <a:srgbClr val="FFFFFF"/>
                </a:solidFill>
                <a:cs typeface="Arial" charset="0"/>
              </a:rPr>
              <a:t>9 out of 10 people who meet the clinical criteria for substance use disorders involving nicotine, alcohol or other drugs began smoking, or drinking or using other drugs   started using alcohol and marijuana before they turned 18.</a:t>
            </a:r>
            <a:endParaRPr lang="en-US" sz="4000" b="1" dirty="0">
              <a:solidFill>
                <a:srgbClr val="FF0000"/>
              </a:solidFill>
              <a:cs typeface="Arial" charset="0"/>
            </a:endParaRPr>
          </a:p>
        </p:txBody>
      </p:sp>
      <p:sp>
        <p:nvSpPr>
          <p:cNvPr id="8" name="TextBox 7"/>
          <p:cNvSpPr txBox="1"/>
          <p:nvPr/>
        </p:nvSpPr>
        <p:spPr>
          <a:xfrm>
            <a:off x="-243712" y="6214354"/>
            <a:ext cx="10666253" cy="523220"/>
          </a:xfrm>
          <a:prstGeom prst="rect">
            <a:avLst/>
          </a:prstGeom>
          <a:noFill/>
        </p:spPr>
        <p:txBody>
          <a:bodyPr wrap="none" rtlCol="0">
            <a:spAutoFit/>
          </a:bodyPr>
          <a:lstStyle/>
          <a:p>
            <a:r>
              <a:rPr lang="en-US" sz="1400" dirty="0">
                <a:solidFill>
                  <a:schemeClr val="bg1"/>
                </a:solidFill>
              </a:rPr>
              <a:t>Source: “Adolescent Substance Abuse:  America’s #1 Public Health Problem” </a:t>
            </a:r>
          </a:p>
          <a:p>
            <a:r>
              <a:rPr lang="en-US" sz="1400" dirty="0">
                <a:solidFill>
                  <a:schemeClr val="bg1"/>
                </a:solidFill>
              </a:rPr>
              <a:t>National Center on Addiction and Substance Abuse at Columbia University, June 2011National Survey on Drug Use and Health , 2015 and 2016 </a:t>
            </a:r>
          </a:p>
        </p:txBody>
      </p:sp>
    </p:spTree>
    <p:extLst>
      <p:ext uri="{BB962C8B-B14F-4D97-AF65-F5344CB8AC3E}">
        <p14:creationId xmlns:p14="http://schemas.microsoft.com/office/powerpoint/2010/main" val="121313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85B5-6757-4E1B-A688-C2491AA92E68}"/>
              </a:ext>
            </a:extLst>
          </p:cNvPr>
          <p:cNvSpPr>
            <a:spLocks noGrp="1"/>
          </p:cNvSpPr>
          <p:nvPr>
            <p:ph type="title"/>
          </p:nvPr>
        </p:nvSpPr>
        <p:spPr/>
        <p:txBody>
          <a:bodyPr vert="horz" lIns="91440" tIns="45720" rIns="91440" bIns="45720" anchor="ctr">
            <a:normAutofit/>
          </a:bodyPr>
          <a:lstStyle/>
          <a:p>
            <a:r>
              <a:rPr lang="en-US" dirty="0"/>
              <a:t>Past 30-Day Substance Use </a:t>
            </a:r>
          </a:p>
        </p:txBody>
      </p:sp>
      <p:pic>
        <p:nvPicPr>
          <p:cNvPr id="14337" name="Picture 1">
            <a:extLst>
              <a:ext uri="{FF2B5EF4-FFF2-40B4-BE49-F238E27FC236}">
                <a16:creationId xmlns:a16="http://schemas.microsoft.com/office/drawing/2014/main" id="{484BD2A2-91B1-B911-C1EB-405BFF7B7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307" y="1600200"/>
            <a:ext cx="7735386" cy="515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77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13620"/>
            <a:ext cx="12192000" cy="15240491"/>
          </a:xfrm>
          <a:prstGeom prst="rect">
            <a:avLst/>
          </a:prstGeom>
        </p:spPr>
      </p:pic>
      <p:sp>
        <p:nvSpPr>
          <p:cNvPr id="7" name="Rectangle 6"/>
          <p:cNvSpPr/>
          <p:nvPr/>
        </p:nvSpPr>
        <p:spPr>
          <a:xfrm rot="5960769" flipV="1">
            <a:off x="3833509" y="-188572"/>
            <a:ext cx="4103683" cy="13010206"/>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anchor="ctr"/>
          <a:lstStyle/>
          <a:p>
            <a:pPr algn="ctr" defTabSz="971050">
              <a:defRPr/>
            </a:pPr>
            <a:endParaRPr lang="en-US" sz="1805" dirty="0">
              <a:solidFill>
                <a:srgbClr val="FFFFFF"/>
              </a:solidFill>
            </a:endParaRPr>
          </a:p>
        </p:txBody>
      </p:sp>
      <p:sp>
        <p:nvSpPr>
          <p:cNvPr id="8" name="Rectangle 7"/>
          <p:cNvSpPr/>
          <p:nvPr/>
        </p:nvSpPr>
        <p:spPr>
          <a:xfrm rot="7230570" flipV="1">
            <a:off x="2645517" y="-810487"/>
            <a:ext cx="5524107" cy="15000780"/>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anchor="ctr"/>
          <a:lstStyle/>
          <a:p>
            <a:pPr algn="ctr" defTabSz="971050">
              <a:defRPr/>
            </a:pPr>
            <a:endParaRPr lang="en-US" sz="1805" dirty="0">
              <a:solidFill>
                <a:srgbClr val="FFFFFF"/>
              </a:solidFill>
            </a:endParaRPr>
          </a:p>
        </p:txBody>
      </p:sp>
      <p:sp>
        <p:nvSpPr>
          <p:cNvPr id="9" name="TextBox 8"/>
          <p:cNvSpPr txBox="1"/>
          <p:nvPr/>
        </p:nvSpPr>
        <p:spPr>
          <a:xfrm>
            <a:off x="710258" y="4450081"/>
            <a:ext cx="6025822" cy="1384995"/>
          </a:xfrm>
          <a:prstGeom prst="rect">
            <a:avLst/>
          </a:prstGeom>
          <a:noFill/>
        </p:spPr>
        <p:txBody>
          <a:bodyPr wrap="square" rtlCol="0">
            <a:spAutoFit/>
          </a:bodyPr>
          <a:lstStyle/>
          <a:p>
            <a:pPr fontAlgn="base">
              <a:spcBef>
                <a:spcPct val="0"/>
              </a:spcBef>
              <a:spcAft>
                <a:spcPts val="640"/>
              </a:spcAft>
            </a:pPr>
            <a:r>
              <a:rPr lang="en-US" sz="2800" b="1" dirty="0">
                <a:solidFill>
                  <a:srgbClr val="FFC000"/>
                </a:solidFill>
                <a:cs typeface="Arial" charset="0"/>
              </a:rPr>
              <a:t>Nearly half of young people who use heroin report abusing prescription pain killers before starting heroin. </a:t>
            </a:r>
          </a:p>
        </p:txBody>
      </p:sp>
      <p:sp>
        <p:nvSpPr>
          <p:cNvPr id="10" name="TextBox 9"/>
          <p:cNvSpPr txBox="1"/>
          <p:nvPr/>
        </p:nvSpPr>
        <p:spPr>
          <a:xfrm>
            <a:off x="353314" y="6451240"/>
            <a:ext cx="7042249" cy="307777"/>
          </a:xfrm>
          <a:prstGeom prst="rect">
            <a:avLst/>
          </a:prstGeom>
          <a:noFill/>
        </p:spPr>
        <p:txBody>
          <a:bodyPr wrap="none" rtlCol="0">
            <a:spAutoFit/>
          </a:bodyPr>
          <a:lstStyle/>
          <a:p>
            <a:r>
              <a:rPr lang="en-US" sz="1400" dirty="0">
                <a:solidFill>
                  <a:schemeClr val="bg1"/>
                </a:solidFill>
              </a:rPr>
              <a:t>Source: National Institute of Health (NIH) Research Report Series:  Heroin, November 2014. </a:t>
            </a:r>
          </a:p>
        </p:txBody>
      </p:sp>
    </p:spTree>
    <p:extLst>
      <p:ext uri="{BB962C8B-B14F-4D97-AF65-F5344CB8AC3E}">
        <p14:creationId xmlns:p14="http://schemas.microsoft.com/office/powerpoint/2010/main" val="365688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Prescription drugs misuse</a:t>
            </a:r>
          </a:p>
        </p:txBody>
      </p:sp>
      <p:sp>
        <p:nvSpPr>
          <p:cNvPr id="4" name="Rectangle 3"/>
          <p:cNvSpPr/>
          <p:nvPr/>
        </p:nvSpPr>
        <p:spPr>
          <a:xfrm>
            <a:off x="1485901" y="2390830"/>
            <a:ext cx="9172575" cy="1390597"/>
          </a:xfrm>
          <a:prstGeom prst="rect">
            <a:avLst/>
          </a:prstGeom>
          <a:solidFill>
            <a:srgbClr val="F7E9C1">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0" y="5381626"/>
            <a:ext cx="9144000" cy="1628774"/>
          </a:xfrm>
          <a:prstGeom prst="rect">
            <a:avLst/>
          </a:prstGeom>
          <a:solidFill>
            <a:schemeClr val="accent6">
              <a:lumMod val="20000"/>
              <a:lumOff val="80000"/>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1" y="3857628"/>
            <a:ext cx="9172575" cy="1447799"/>
          </a:xfrm>
          <a:prstGeom prst="rect">
            <a:avLst/>
          </a:prstGeom>
          <a:solidFill>
            <a:srgbClr val="339933">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p:cNvGraphicFramePr/>
          <p:nvPr/>
        </p:nvGraphicFramePr>
        <p:xfrm>
          <a:off x="5334001" y="5553773"/>
          <a:ext cx="3492299" cy="12759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5314347" y="3816110"/>
          <a:ext cx="3511952" cy="15647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5466752" y="2258706"/>
          <a:ext cx="3303000" cy="161957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743200" y="2729539"/>
            <a:ext cx="2438400" cy="523220"/>
          </a:xfrm>
          <a:prstGeom prst="rect">
            <a:avLst/>
          </a:prstGeom>
          <a:noFill/>
        </p:spPr>
        <p:txBody>
          <a:bodyPr wrap="square" rtlCol="0">
            <a:spAutoFit/>
          </a:bodyPr>
          <a:lstStyle/>
          <a:p>
            <a:r>
              <a:rPr lang="en-US" sz="2800" b="1" dirty="0">
                <a:solidFill>
                  <a:schemeClr val="accent3">
                    <a:lumMod val="50000"/>
                  </a:schemeClr>
                </a:solidFill>
                <a:latin typeface="Georgia" panose="02040502050405020303" pitchFamily="18" charset="0"/>
              </a:rPr>
              <a:t>11</a:t>
            </a:r>
            <a:r>
              <a:rPr lang="en-US" sz="2800" b="1" baseline="30000" dirty="0">
                <a:solidFill>
                  <a:schemeClr val="accent3">
                    <a:lumMod val="50000"/>
                  </a:schemeClr>
                </a:solidFill>
                <a:latin typeface="Georgia" panose="02040502050405020303" pitchFamily="18" charset="0"/>
              </a:rPr>
              <a:t>th</a:t>
            </a:r>
            <a:r>
              <a:rPr lang="en-US" sz="2800" b="1" dirty="0">
                <a:solidFill>
                  <a:schemeClr val="accent3">
                    <a:lumMod val="50000"/>
                  </a:schemeClr>
                </a:solidFill>
                <a:latin typeface="Georgia" panose="02040502050405020303" pitchFamily="18" charset="0"/>
              </a:rPr>
              <a:t> Grade</a:t>
            </a:r>
            <a:endParaRPr lang="en-US" sz="1100" b="1" dirty="0">
              <a:solidFill>
                <a:schemeClr val="accent3">
                  <a:lumMod val="50000"/>
                </a:schemeClr>
              </a:solidFill>
              <a:latin typeface="Georgia" panose="02040502050405020303" pitchFamily="18" charset="0"/>
            </a:endParaRPr>
          </a:p>
        </p:txBody>
      </p:sp>
      <p:sp>
        <p:nvSpPr>
          <p:cNvPr id="11" name="TextBox 10"/>
          <p:cNvSpPr txBox="1"/>
          <p:nvPr/>
        </p:nvSpPr>
        <p:spPr>
          <a:xfrm>
            <a:off x="2743201" y="1469648"/>
            <a:ext cx="7915275" cy="892552"/>
          </a:xfrm>
          <a:prstGeom prst="rect">
            <a:avLst/>
          </a:prstGeom>
          <a:noFill/>
        </p:spPr>
        <p:txBody>
          <a:bodyPr wrap="square" rtlCol="0">
            <a:spAutoFit/>
          </a:bodyPr>
          <a:lstStyle/>
          <a:p>
            <a:r>
              <a:rPr lang="en-US" sz="2600" b="1" dirty="0">
                <a:solidFill>
                  <a:schemeClr val="accent3">
                    <a:lumMod val="50000"/>
                  </a:schemeClr>
                </a:solidFill>
                <a:latin typeface="Georgia" panose="02040502050405020303" pitchFamily="18" charset="0"/>
              </a:rPr>
              <a:t>Use prescription drugs with a doctor’s prescription at least once in the past 30 days</a:t>
            </a:r>
          </a:p>
        </p:txBody>
      </p:sp>
      <p:sp>
        <p:nvSpPr>
          <p:cNvPr id="12" name="TextBox 11"/>
          <p:cNvSpPr txBox="1"/>
          <p:nvPr/>
        </p:nvSpPr>
        <p:spPr>
          <a:xfrm>
            <a:off x="2819400" y="5838826"/>
            <a:ext cx="2438400" cy="523220"/>
          </a:xfrm>
          <a:prstGeom prst="rect">
            <a:avLst/>
          </a:prstGeom>
          <a:noFill/>
        </p:spPr>
        <p:txBody>
          <a:bodyPr wrap="square" rtlCol="0">
            <a:spAutoFit/>
          </a:bodyPr>
          <a:lstStyle/>
          <a:p>
            <a:r>
              <a:rPr lang="en-US" sz="2800" b="1">
                <a:solidFill>
                  <a:schemeClr val="accent3">
                    <a:lumMod val="50000"/>
                  </a:schemeClr>
                </a:solidFill>
                <a:latin typeface="Georgia" panose="02040502050405020303" pitchFamily="18" charset="0"/>
              </a:rPr>
              <a:t>8</a:t>
            </a:r>
            <a:r>
              <a:rPr lang="en-US" sz="2800" b="1" baseline="30000">
                <a:solidFill>
                  <a:schemeClr val="accent3">
                    <a:lumMod val="50000"/>
                  </a:schemeClr>
                </a:solidFill>
                <a:latin typeface="Georgia" panose="02040502050405020303" pitchFamily="18" charset="0"/>
              </a:rPr>
              <a:t>th</a:t>
            </a:r>
            <a:r>
              <a:rPr lang="en-US" sz="2800" b="1">
                <a:solidFill>
                  <a:schemeClr val="accent3">
                    <a:lumMod val="50000"/>
                  </a:schemeClr>
                </a:solidFill>
                <a:latin typeface="Georgia" panose="02040502050405020303" pitchFamily="18" charset="0"/>
              </a:rPr>
              <a:t> Grade</a:t>
            </a:r>
            <a:endParaRPr lang="en-US" sz="1100" b="1">
              <a:solidFill>
                <a:schemeClr val="accent3">
                  <a:lumMod val="50000"/>
                </a:schemeClr>
              </a:solidFill>
              <a:latin typeface="Georgia" panose="02040502050405020303" pitchFamily="18" charset="0"/>
            </a:endParaRPr>
          </a:p>
        </p:txBody>
      </p:sp>
      <p:sp>
        <p:nvSpPr>
          <p:cNvPr id="14" name="TextBox 13"/>
          <p:cNvSpPr txBox="1"/>
          <p:nvPr/>
        </p:nvSpPr>
        <p:spPr>
          <a:xfrm>
            <a:off x="2895600" y="4231295"/>
            <a:ext cx="2438400" cy="523220"/>
          </a:xfrm>
          <a:prstGeom prst="rect">
            <a:avLst/>
          </a:prstGeom>
          <a:noFill/>
        </p:spPr>
        <p:txBody>
          <a:bodyPr wrap="square" rtlCol="0">
            <a:spAutoFit/>
          </a:bodyPr>
          <a:lstStyle/>
          <a:p>
            <a:r>
              <a:rPr lang="en-US" sz="2800" b="1">
                <a:solidFill>
                  <a:schemeClr val="accent3">
                    <a:lumMod val="50000"/>
                  </a:schemeClr>
                </a:solidFill>
                <a:latin typeface="Georgia" panose="02040502050405020303" pitchFamily="18" charset="0"/>
              </a:rPr>
              <a:t>9</a:t>
            </a:r>
            <a:r>
              <a:rPr lang="en-US" sz="2800" b="1" baseline="30000">
                <a:solidFill>
                  <a:schemeClr val="accent3">
                    <a:lumMod val="50000"/>
                  </a:schemeClr>
                </a:solidFill>
                <a:latin typeface="Georgia" panose="02040502050405020303" pitchFamily="18" charset="0"/>
              </a:rPr>
              <a:t>th</a:t>
            </a:r>
            <a:r>
              <a:rPr lang="en-US" sz="2800" b="1">
                <a:solidFill>
                  <a:schemeClr val="accent3">
                    <a:lumMod val="50000"/>
                  </a:schemeClr>
                </a:solidFill>
                <a:latin typeface="Georgia" panose="02040502050405020303" pitchFamily="18" charset="0"/>
              </a:rPr>
              <a:t> Grade</a:t>
            </a:r>
            <a:endParaRPr lang="en-US" sz="1100" b="1">
              <a:solidFill>
                <a:schemeClr val="accent3">
                  <a:lumMod val="50000"/>
                </a:schemeClr>
              </a:solidFill>
              <a:latin typeface="Georgia" panose="02040502050405020303" pitchFamily="18" charset="0"/>
            </a:endParaRPr>
          </a:p>
        </p:txBody>
      </p:sp>
      <p:sp>
        <p:nvSpPr>
          <p:cNvPr id="20" name="TextBox 19"/>
          <p:cNvSpPr txBox="1"/>
          <p:nvPr/>
        </p:nvSpPr>
        <p:spPr>
          <a:xfrm>
            <a:off x="8458201" y="2544352"/>
            <a:ext cx="2047875" cy="707886"/>
          </a:xfrm>
          <a:prstGeom prst="rect">
            <a:avLst/>
          </a:prstGeom>
          <a:noFill/>
        </p:spPr>
        <p:txBody>
          <a:bodyPr wrap="square" rtlCol="0">
            <a:spAutoFit/>
          </a:bodyPr>
          <a:lstStyle/>
          <a:p>
            <a:pPr algn="ctr"/>
            <a:r>
              <a:rPr lang="en-US" sz="2000" b="1" dirty="0">
                <a:solidFill>
                  <a:schemeClr val="accent3">
                    <a:lumMod val="50000"/>
                  </a:schemeClr>
                </a:solidFill>
                <a:latin typeface="Georgia" panose="02040502050405020303" pitchFamily="18" charset="0"/>
              </a:rPr>
              <a:t>MN</a:t>
            </a:r>
          </a:p>
          <a:p>
            <a:pPr algn="ctr"/>
            <a:r>
              <a:rPr lang="en-US" sz="2000" b="1" dirty="0">
                <a:solidFill>
                  <a:schemeClr val="accent3">
                    <a:lumMod val="50000"/>
                  </a:schemeClr>
                </a:solidFill>
                <a:latin typeface="Georgia" panose="02040502050405020303" pitchFamily="18" charset="0"/>
              </a:rPr>
              <a:t>3.0%</a:t>
            </a:r>
          </a:p>
        </p:txBody>
      </p:sp>
      <p:sp>
        <p:nvSpPr>
          <p:cNvPr id="21" name="TextBox 20"/>
          <p:cNvSpPr txBox="1"/>
          <p:nvPr/>
        </p:nvSpPr>
        <p:spPr>
          <a:xfrm>
            <a:off x="8420101" y="4105973"/>
            <a:ext cx="2047875" cy="707886"/>
          </a:xfrm>
          <a:prstGeom prst="rect">
            <a:avLst/>
          </a:prstGeom>
          <a:noFill/>
        </p:spPr>
        <p:txBody>
          <a:bodyPr wrap="square" rtlCol="0">
            <a:spAutoFit/>
          </a:bodyPr>
          <a:lstStyle/>
          <a:p>
            <a:pPr algn="ctr"/>
            <a:r>
              <a:rPr lang="en-US" sz="2000" b="1" dirty="0">
                <a:solidFill>
                  <a:schemeClr val="accent3">
                    <a:lumMod val="50000"/>
                  </a:schemeClr>
                </a:solidFill>
                <a:latin typeface="Georgia" panose="02040502050405020303" pitchFamily="18" charset="0"/>
              </a:rPr>
              <a:t>MN</a:t>
            </a:r>
          </a:p>
          <a:p>
            <a:pPr algn="ctr"/>
            <a:r>
              <a:rPr lang="en-US" sz="2000" b="1" dirty="0">
                <a:solidFill>
                  <a:schemeClr val="accent3">
                    <a:lumMod val="50000"/>
                  </a:schemeClr>
                </a:solidFill>
                <a:latin typeface="Georgia" panose="02040502050405020303" pitchFamily="18" charset="0"/>
              </a:rPr>
              <a:t>2.9%</a:t>
            </a:r>
          </a:p>
        </p:txBody>
      </p:sp>
      <p:sp>
        <p:nvSpPr>
          <p:cNvPr id="22" name="TextBox 21"/>
          <p:cNvSpPr txBox="1"/>
          <p:nvPr/>
        </p:nvSpPr>
        <p:spPr>
          <a:xfrm>
            <a:off x="8458201" y="5654160"/>
            <a:ext cx="2047875" cy="707886"/>
          </a:xfrm>
          <a:prstGeom prst="rect">
            <a:avLst/>
          </a:prstGeom>
          <a:noFill/>
        </p:spPr>
        <p:txBody>
          <a:bodyPr wrap="square" rtlCol="0">
            <a:spAutoFit/>
          </a:bodyPr>
          <a:lstStyle/>
          <a:p>
            <a:pPr algn="ctr"/>
            <a:r>
              <a:rPr lang="en-US" sz="2000" b="1" dirty="0">
                <a:solidFill>
                  <a:schemeClr val="accent3">
                    <a:lumMod val="50000"/>
                  </a:schemeClr>
                </a:solidFill>
                <a:latin typeface="Georgia" panose="02040502050405020303" pitchFamily="18" charset="0"/>
              </a:rPr>
              <a:t>MN</a:t>
            </a:r>
          </a:p>
          <a:p>
            <a:pPr algn="ctr"/>
            <a:r>
              <a:rPr lang="en-US" sz="2000" b="1" dirty="0">
                <a:solidFill>
                  <a:schemeClr val="accent3">
                    <a:lumMod val="50000"/>
                  </a:schemeClr>
                </a:solidFill>
                <a:latin typeface="Georgia" panose="02040502050405020303" pitchFamily="18" charset="0"/>
              </a:rPr>
              <a:t>2.8%</a:t>
            </a:r>
          </a:p>
        </p:txBody>
      </p:sp>
      <p:pic>
        <p:nvPicPr>
          <p:cNvPr id="3" name="Picture 2">
            <a:extLst>
              <a:ext uri="{FF2B5EF4-FFF2-40B4-BE49-F238E27FC236}">
                <a16:creationId xmlns:a16="http://schemas.microsoft.com/office/drawing/2014/main" id="{D27835DE-E963-4850-DB30-B77BD9A3CC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7400" y="1687381"/>
            <a:ext cx="845030" cy="54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44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Graphic spid="7" grpId="0">
        <p:bldAsOne/>
      </p:bldGraphic>
      <p:bldGraphic spid="8" grpId="0">
        <p:bldAsOne/>
      </p:bldGraphic>
      <p:bldGraphic spid="9" grpId="0">
        <p:bldAsOne/>
      </p:bldGraphic>
      <p:bldP spid="10" grpId="0"/>
      <p:bldP spid="12" grpId="0"/>
      <p:bldP spid="14"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BD74-2285-FB32-C042-593C6334A58C}"/>
              </a:ext>
            </a:extLst>
          </p:cNvPr>
          <p:cNvSpPr>
            <a:spLocks noGrp="1"/>
          </p:cNvSpPr>
          <p:nvPr>
            <p:ph type="title"/>
          </p:nvPr>
        </p:nvSpPr>
        <p:spPr/>
        <p:txBody>
          <a:bodyPr vert="horz" lIns="91440" tIns="45720" rIns="91440" bIns="45720" anchor="ctr">
            <a:normAutofit/>
          </a:bodyPr>
          <a:lstStyle/>
          <a:p>
            <a:r>
              <a:rPr lang="en-US" dirty="0"/>
              <a:t>Ease of Access</a:t>
            </a:r>
          </a:p>
        </p:txBody>
      </p:sp>
      <p:pic>
        <p:nvPicPr>
          <p:cNvPr id="4" name="Picture 4">
            <a:extLst>
              <a:ext uri="{FF2B5EF4-FFF2-40B4-BE49-F238E27FC236}">
                <a16:creationId xmlns:a16="http://schemas.microsoft.com/office/drawing/2014/main" id="{E6B34CE3-41E6-72EC-E889-A32FFF40C852}"/>
              </a:ext>
            </a:extLst>
          </p:cNvPr>
          <p:cNvPicPr>
            <a:picLocks noGrp="1" noChangeAspect="1"/>
          </p:cNvPicPr>
          <p:nvPr>
            <p:ph sz="quarter" idx="1"/>
          </p:nvPr>
        </p:nvPicPr>
        <p:blipFill>
          <a:blip r:embed="rId3"/>
          <a:stretch>
            <a:fillRect/>
          </a:stretch>
        </p:blipFill>
        <p:spPr>
          <a:xfrm>
            <a:off x="2136648" y="1633454"/>
            <a:ext cx="8153400" cy="4429292"/>
          </a:xfrm>
        </p:spPr>
      </p:pic>
      <p:sp>
        <p:nvSpPr>
          <p:cNvPr id="5" name="TextBox 4">
            <a:extLst>
              <a:ext uri="{FF2B5EF4-FFF2-40B4-BE49-F238E27FC236}">
                <a16:creationId xmlns:a16="http://schemas.microsoft.com/office/drawing/2014/main" id="{E295EF12-651B-4D11-9D49-A286791C4A74}"/>
              </a:ext>
            </a:extLst>
          </p:cNvPr>
          <p:cNvSpPr txBox="1"/>
          <p:nvPr/>
        </p:nvSpPr>
        <p:spPr>
          <a:xfrm>
            <a:off x="2745332" y="6132248"/>
            <a:ext cx="3337560" cy="261610"/>
          </a:xfrm>
          <a:prstGeom prst="rect">
            <a:avLst/>
          </a:prstGeom>
          <a:noFill/>
        </p:spPr>
        <p:txBody>
          <a:bodyPr wrap="square" rtlCol="0">
            <a:spAutoFit/>
          </a:bodyPr>
          <a:lstStyle/>
          <a:p>
            <a:r>
              <a:rPr lang="en-US" sz="1100" dirty="0">
                <a:solidFill>
                  <a:srgbClr val="242424"/>
                </a:solidFill>
                <a:latin typeface="-apple-system"/>
              </a:rPr>
              <a:t>Parent Survey, 2020</a:t>
            </a:r>
            <a:endParaRPr lang="en-US" sz="1100" dirty="0">
              <a:solidFill>
                <a:srgbClr val="000000"/>
              </a:solidFill>
              <a:latin typeface="Tw Cen MT"/>
            </a:endParaRPr>
          </a:p>
        </p:txBody>
      </p:sp>
    </p:spTree>
    <p:extLst>
      <p:ext uri="{BB962C8B-B14F-4D97-AF65-F5344CB8AC3E}">
        <p14:creationId xmlns:p14="http://schemas.microsoft.com/office/powerpoint/2010/main" val="1878870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0C9A-D80C-7D9C-AC36-98667AF5077A}"/>
              </a:ext>
            </a:extLst>
          </p:cNvPr>
          <p:cNvSpPr>
            <a:spLocks noGrp="1"/>
          </p:cNvSpPr>
          <p:nvPr>
            <p:ph type="title"/>
          </p:nvPr>
        </p:nvSpPr>
        <p:spPr/>
        <p:txBody>
          <a:bodyPr vert="horz" lIns="91440" tIns="45720" rIns="91440" bIns="45720" anchor="ctr">
            <a:normAutofit/>
          </a:bodyPr>
          <a:lstStyle/>
          <a:p>
            <a:r>
              <a:rPr lang="en-US" dirty="0"/>
              <a:t>Parents talking to their child </a:t>
            </a:r>
          </a:p>
        </p:txBody>
      </p:sp>
      <p:pic>
        <p:nvPicPr>
          <p:cNvPr id="4" name="Picture 4">
            <a:extLst>
              <a:ext uri="{FF2B5EF4-FFF2-40B4-BE49-F238E27FC236}">
                <a16:creationId xmlns:a16="http://schemas.microsoft.com/office/drawing/2014/main" id="{3857327B-EEE4-A8DC-8884-8036B4EF16E1}"/>
              </a:ext>
            </a:extLst>
          </p:cNvPr>
          <p:cNvPicPr>
            <a:picLocks noGrp="1" noChangeAspect="1"/>
          </p:cNvPicPr>
          <p:nvPr>
            <p:ph sz="quarter" idx="1"/>
          </p:nvPr>
        </p:nvPicPr>
        <p:blipFill>
          <a:blip r:embed="rId3"/>
          <a:stretch>
            <a:fillRect/>
          </a:stretch>
        </p:blipFill>
        <p:spPr>
          <a:xfrm>
            <a:off x="1964120" y="1698860"/>
            <a:ext cx="8325928" cy="4413498"/>
          </a:xfrm>
        </p:spPr>
      </p:pic>
      <p:sp>
        <p:nvSpPr>
          <p:cNvPr id="5" name="TextBox 4">
            <a:extLst>
              <a:ext uri="{FF2B5EF4-FFF2-40B4-BE49-F238E27FC236}">
                <a16:creationId xmlns:a16="http://schemas.microsoft.com/office/drawing/2014/main" id="{5F5B62E9-A0FF-4F91-9CCD-E65BF6CB9912}"/>
              </a:ext>
            </a:extLst>
          </p:cNvPr>
          <p:cNvSpPr txBox="1"/>
          <p:nvPr/>
        </p:nvSpPr>
        <p:spPr>
          <a:xfrm>
            <a:off x="2745332" y="6132248"/>
            <a:ext cx="3337560" cy="261610"/>
          </a:xfrm>
          <a:prstGeom prst="rect">
            <a:avLst/>
          </a:prstGeom>
          <a:noFill/>
        </p:spPr>
        <p:txBody>
          <a:bodyPr wrap="square" rtlCol="0">
            <a:spAutoFit/>
          </a:bodyPr>
          <a:lstStyle/>
          <a:p>
            <a:r>
              <a:rPr lang="en-US" sz="1100" dirty="0">
                <a:solidFill>
                  <a:srgbClr val="242424"/>
                </a:solidFill>
                <a:latin typeface="-apple-system"/>
              </a:rPr>
              <a:t>Parent Survey, 2020</a:t>
            </a:r>
            <a:endParaRPr lang="en-US" sz="1100" dirty="0">
              <a:solidFill>
                <a:srgbClr val="000000"/>
              </a:solidFill>
              <a:latin typeface="Tw Cen MT"/>
            </a:endParaRPr>
          </a:p>
        </p:txBody>
      </p:sp>
    </p:spTree>
    <p:extLst>
      <p:ext uri="{BB962C8B-B14F-4D97-AF65-F5344CB8AC3E}">
        <p14:creationId xmlns:p14="http://schemas.microsoft.com/office/powerpoint/2010/main" val="2286482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00B4-5B11-13B2-E508-E881E5DCF682}"/>
              </a:ext>
            </a:extLst>
          </p:cNvPr>
          <p:cNvSpPr>
            <a:spLocks noGrp="1"/>
          </p:cNvSpPr>
          <p:nvPr>
            <p:ph type="title"/>
          </p:nvPr>
        </p:nvSpPr>
        <p:spPr/>
        <p:txBody>
          <a:bodyPr vert="horz" lIns="91440" tIns="45720" rIns="91440" bIns="45720" anchor="ctr">
            <a:noAutofit/>
          </a:bodyPr>
          <a:lstStyle/>
          <a:p>
            <a:r>
              <a:rPr lang="en-US" dirty="0"/>
              <a:t>Access in the Home</a:t>
            </a:r>
          </a:p>
        </p:txBody>
      </p:sp>
      <p:pic>
        <p:nvPicPr>
          <p:cNvPr id="4" name="Picture 4">
            <a:extLst>
              <a:ext uri="{FF2B5EF4-FFF2-40B4-BE49-F238E27FC236}">
                <a16:creationId xmlns:a16="http://schemas.microsoft.com/office/drawing/2014/main" id="{36243676-C9DB-7044-F96B-15BCE53C00B3}"/>
              </a:ext>
            </a:extLst>
          </p:cNvPr>
          <p:cNvPicPr>
            <a:picLocks noGrp="1" noChangeAspect="1"/>
          </p:cNvPicPr>
          <p:nvPr>
            <p:ph sz="quarter" idx="1"/>
          </p:nvPr>
        </p:nvPicPr>
        <p:blipFill>
          <a:blip r:embed="rId3"/>
          <a:stretch>
            <a:fillRect/>
          </a:stretch>
        </p:blipFill>
        <p:spPr>
          <a:xfrm>
            <a:off x="1964120" y="1717817"/>
            <a:ext cx="8584720" cy="4447472"/>
          </a:xfrm>
        </p:spPr>
      </p:pic>
      <p:sp>
        <p:nvSpPr>
          <p:cNvPr id="5" name="TextBox 4">
            <a:extLst>
              <a:ext uri="{FF2B5EF4-FFF2-40B4-BE49-F238E27FC236}">
                <a16:creationId xmlns:a16="http://schemas.microsoft.com/office/drawing/2014/main" id="{24D9F98B-D7D3-4D77-976E-067518AFEEC2}"/>
              </a:ext>
            </a:extLst>
          </p:cNvPr>
          <p:cNvSpPr txBox="1"/>
          <p:nvPr/>
        </p:nvSpPr>
        <p:spPr>
          <a:xfrm>
            <a:off x="2745332" y="6132248"/>
            <a:ext cx="3337560" cy="261610"/>
          </a:xfrm>
          <a:prstGeom prst="rect">
            <a:avLst/>
          </a:prstGeom>
          <a:noFill/>
        </p:spPr>
        <p:txBody>
          <a:bodyPr wrap="square" rtlCol="0">
            <a:spAutoFit/>
          </a:bodyPr>
          <a:lstStyle/>
          <a:p>
            <a:r>
              <a:rPr lang="en-US" sz="1100" dirty="0">
                <a:solidFill>
                  <a:srgbClr val="242424"/>
                </a:solidFill>
                <a:latin typeface="-apple-system"/>
              </a:rPr>
              <a:t>Parent Survey, 2020</a:t>
            </a:r>
            <a:endParaRPr lang="en-US" sz="1100" dirty="0">
              <a:solidFill>
                <a:srgbClr val="000000"/>
              </a:solidFill>
              <a:latin typeface="Tw Cen MT"/>
            </a:endParaRPr>
          </a:p>
        </p:txBody>
      </p:sp>
    </p:spTree>
    <p:extLst>
      <p:ext uri="{BB962C8B-B14F-4D97-AF65-F5344CB8AC3E}">
        <p14:creationId xmlns:p14="http://schemas.microsoft.com/office/powerpoint/2010/main" val="370099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0487-2D51-2339-6246-B4BF6BCA892E}"/>
              </a:ext>
            </a:extLst>
          </p:cNvPr>
          <p:cNvSpPr>
            <a:spLocks noGrp="1"/>
          </p:cNvSpPr>
          <p:nvPr>
            <p:ph type="title"/>
          </p:nvPr>
        </p:nvSpPr>
        <p:spPr/>
        <p:txBody>
          <a:bodyPr>
            <a:normAutofit/>
          </a:bodyPr>
          <a:lstStyle/>
          <a:p>
            <a:r>
              <a:rPr lang="en-US" dirty="0"/>
              <a:t>% of students who think substance use is risky</a:t>
            </a:r>
          </a:p>
        </p:txBody>
      </p:sp>
      <p:graphicFrame>
        <p:nvGraphicFramePr>
          <p:cNvPr id="7" name="Content Placeholder 6">
            <a:extLst>
              <a:ext uri="{FF2B5EF4-FFF2-40B4-BE49-F238E27FC236}">
                <a16:creationId xmlns:a16="http://schemas.microsoft.com/office/drawing/2014/main" id="{6658B9A1-8AE7-C53B-3BA8-C77F24FA5D03}"/>
              </a:ext>
            </a:extLst>
          </p:cNvPr>
          <p:cNvGraphicFramePr>
            <a:graphicFrameLocks noGrp="1"/>
          </p:cNvGraphicFramePr>
          <p:nvPr>
            <p:ph sz="quarter" idx="1"/>
          </p:nvPr>
        </p:nvGraphicFramePr>
        <p:xfrm>
          <a:off x="2136775" y="2362162"/>
          <a:ext cx="8153400" cy="433379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5805176-C9DA-654C-5C22-375FBB523BCE}"/>
              </a:ext>
            </a:extLst>
          </p:cNvPr>
          <p:cNvSpPr txBox="1"/>
          <p:nvPr/>
        </p:nvSpPr>
        <p:spPr>
          <a:xfrm>
            <a:off x="2136648" y="1622423"/>
            <a:ext cx="7688871" cy="369332"/>
          </a:xfrm>
          <a:prstGeom prst="rect">
            <a:avLst/>
          </a:prstGeom>
          <a:noFill/>
        </p:spPr>
        <p:txBody>
          <a:bodyPr wrap="square">
            <a:spAutoFit/>
          </a:bodyPr>
          <a:lstStyle/>
          <a:p>
            <a:r>
              <a:rPr lang="en-US" dirty="0"/>
              <a:t>Perceived risk of vaping increased while risk of all other substances decreased</a:t>
            </a:r>
          </a:p>
        </p:txBody>
      </p:sp>
      <p:pic>
        <p:nvPicPr>
          <p:cNvPr id="3" name="Picture 3">
            <a:extLst>
              <a:ext uri="{FF2B5EF4-FFF2-40B4-BE49-F238E27FC236}">
                <a16:creationId xmlns:a16="http://schemas.microsoft.com/office/drawing/2014/main" id="{9DA552B5-299E-B1C9-015F-7FF74399AC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8694" y="4316687"/>
            <a:ext cx="536325" cy="50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AABEDD05-023D-9DC7-FC67-B4A25D2591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01478">
            <a:off x="3165950" y="3423852"/>
            <a:ext cx="412733" cy="75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Graphic 5" descr="Smoking with solid fill">
            <a:extLst>
              <a:ext uri="{FF2B5EF4-FFF2-40B4-BE49-F238E27FC236}">
                <a16:creationId xmlns:a16="http://schemas.microsoft.com/office/drawing/2014/main" id="{2A11D3AF-AEEB-9B0D-861D-278FA3C5FC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168694" y="2956691"/>
            <a:ext cx="536325" cy="549667"/>
          </a:xfrm>
          <a:prstGeom prst="rect">
            <a:avLst/>
          </a:prstGeom>
        </p:spPr>
      </p:pic>
    </p:spTree>
    <p:extLst>
      <p:ext uri="{BB962C8B-B14F-4D97-AF65-F5344CB8AC3E}">
        <p14:creationId xmlns:p14="http://schemas.microsoft.com/office/powerpoint/2010/main" val="276215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405D6-0A2A-A613-3660-86A12DCF5167}"/>
              </a:ext>
            </a:extLst>
          </p:cNvPr>
          <p:cNvSpPr>
            <a:spLocks noGrp="1"/>
          </p:cNvSpPr>
          <p:nvPr>
            <p:ph type="title"/>
          </p:nvPr>
        </p:nvSpPr>
        <p:spPr>
          <a:xfrm>
            <a:off x="816864" y="242678"/>
            <a:ext cx="10871200" cy="990600"/>
          </a:xfrm>
        </p:spPr>
        <p:txBody>
          <a:bodyPr/>
          <a:lstStyle/>
          <a:p>
            <a:r>
              <a:rPr lang="en-US" dirty="0"/>
              <a:t>What are Opioids?</a:t>
            </a:r>
          </a:p>
        </p:txBody>
      </p:sp>
      <p:sp>
        <p:nvSpPr>
          <p:cNvPr id="18" name="Content Placeholder 2"/>
          <p:cNvSpPr>
            <a:spLocks noGrp="1"/>
          </p:cNvSpPr>
          <p:nvPr>
            <p:ph sz="quarter" idx="1"/>
          </p:nvPr>
        </p:nvSpPr>
        <p:spPr>
          <a:xfrm>
            <a:off x="816864" y="1652517"/>
            <a:ext cx="10871200" cy="4495800"/>
          </a:xfrm>
        </p:spPr>
        <p:txBody>
          <a:bodyPr numCol="1">
            <a:normAutofit/>
          </a:bodyPr>
          <a:lstStyle/>
          <a:p>
            <a:pPr>
              <a:defRPr/>
            </a:pPr>
            <a:r>
              <a:rPr lang="en-US" dirty="0"/>
              <a:t>Medicines that relieve pain</a:t>
            </a:r>
          </a:p>
          <a:p>
            <a:pPr>
              <a:defRPr/>
            </a:pPr>
            <a:r>
              <a:rPr lang="en-US" dirty="0"/>
              <a:t>Can be natural (from the poppy plant) or synthetic (man-made)</a:t>
            </a:r>
          </a:p>
          <a:p>
            <a:pPr marL="0" indent="0">
              <a:buNone/>
              <a:defRPr/>
            </a:pPr>
            <a:endParaRPr lang="en-US" dirty="0"/>
          </a:p>
        </p:txBody>
      </p:sp>
      <p:sp>
        <p:nvSpPr>
          <p:cNvPr id="15" name="TextBox 14"/>
          <p:cNvSpPr txBox="1"/>
          <p:nvPr/>
        </p:nvSpPr>
        <p:spPr>
          <a:xfrm>
            <a:off x="816864" y="2844225"/>
            <a:ext cx="8950953" cy="584775"/>
          </a:xfrm>
          <a:prstGeom prst="rect">
            <a:avLst/>
          </a:prstGeom>
          <a:noFill/>
        </p:spPr>
        <p:txBody>
          <a:bodyPr wrap="square" numCol="1" rtlCol="0">
            <a:spAutoFit/>
          </a:bodyPr>
          <a:lstStyle/>
          <a:p>
            <a:pPr fontAlgn="base">
              <a:spcBef>
                <a:spcPct val="0"/>
              </a:spcBef>
              <a:spcAft>
                <a:spcPct val="0"/>
              </a:spcAft>
            </a:pPr>
            <a:r>
              <a:rPr lang="en-US" sz="3200" dirty="0">
                <a:solidFill>
                  <a:schemeClr val="tx2"/>
                </a:solidFill>
                <a:cs typeface="Arial" charset="0"/>
              </a:rPr>
              <a:t>Common Prescription Opioids</a:t>
            </a:r>
          </a:p>
        </p:txBody>
      </p:sp>
      <p:sp>
        <p:nvSpPr>
          <p:cNvPr id="19" name="Content Placeholder 2"/>
          <p:cNvSpPr txBox="1">
            <a:spLocks/>
          </p:cNvSpPr>
          <p:nvPr/>
        </p:nvSpPr>
        <p:spPr>
          <a:xfrm>
            <a:off x="503936" y="3589360"/>
            <a:ext cx="11392388" cy="2823013"/>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b="1" dirty="0">
                <a:solidFill>
                  <a:schemeClr val="accent2"/>
                </a:solidFill>
              </a:rPr>
              <a:t>Hydrocodone (Ex: Vicodin, Lortab); Oxycodone (Ex: OxyContin, Roxicodone, Percocet)</a:t>
            </a:r>
            <a:endParaRPr lang="en-US" sz="2400" dirty="0">
              <a:solidFill>
                <a:schemeClr val="accent2"/>
              </a:solidFill>
            </a:endParaRPr>
          </a:p>
          <a:p>
            <a:pPr lvl="1">
              <a:defRPr/>
            </a:pPr>
            <a:r>
              <a:rPr lang="en-US" sz="2000" dirty="0"/>
              <a:t>Commonly prescribed for a variety of painful conditions, including dental and injury-related pain </a:t>
            </a:r>
            <a:endParaRPr lang="en-US" sz="2000" b="1" dirty="0"/>
          </a:p>
          <a:p>
            <a:pPr>
              <a:defRPr/>
            </a:pPr>
            <a:r>
              <a:rPr lang="en-US" sz="2400" b="1" dirty="0">
                <a:solidFill>
                  <a:schemeClr val="accent2"/>
                </a:solidFill>
              </a:rPr>
              <a:t>Morphine (Ex: </a:t>
            </a:r>
            <a:r>
              <a:rPr lang="en-US" sz="2400" b="1" dirty="0" err="1">
                <a:solidFill>
                  <a:schemeClr val="accent2"/>
                </a:solidFill>
              </a:rPr>
              <a:t>DepoDur</a:t>
            </a:r>
            <a:r>
              <a:rPr lang="en-US" sz="2400" b="1" dirty="0">
                <a:solidFill>
                  <a:schemeClr val="accent2"/>
                </a:solidFill>
              </a:rPr>
              <a:t>, </a:t>
            </a:r>
            <a:r>
              <a:rPr lang="en-US" sz="2400" b="1" dirty="0" err="1">
                <a:solidFill>
                  <a:schemeClr val="accent2"/>
                </a:solidFill>
              </a:rPr>
              <a:t>Astramorph</a:t>
            </a:r>
            <a:r>
              <a:rPr lang="en-US" sz="2400" b="1" dirty="0">
                <a:solidFill>
                  <a:schemeClr val="accent2"/>
                </a:solidFill>
              </a:rPr>
              <a:t>, </a:t>
            </a:r>
            <a:r>
              <a:rPr lang="en-US" sz="2400" b="1" dirty="0" err="1">
                <a:solidFill>
                  <a:schemeClr val="accent2"/>
                </a:solidFill>
              </a:rPr>
              <a:t>Duramorph</a:t>
            </a:r>
            <a:r>
              <a:rPr lang="en-US" sz="2400" b="1" dirty="0">
                <a:solidFill>
                  <a:schemeClr val="accent2"/>
                </a:solidFill>
              </a:rPr>
              <a:t>) </a:t>
            </a:r>
          </a:p>
          <a:p>
            <a:pPr lvl="1">
              <a:defRPr/>
            </a:pPr>
            <a:r>
              <a:rPr lang="en-US" sz="2000" dirty="0"/>
              <a:t>Often used before and after surgical procedures to alleviate severe pain</a:t>
            </a:r>
          </a:p>
          <a:p>
            <a:pPr>
              <a:defRPr/>
            </a:pPr>
            <a:r>
              <a:rPr lang="en-US" sz="2400" b="1" dirty="0">
                <a:solidFill>
                  <a:schemeClr val="accent1"/>
                </a:solidFill>
              </a:rPr>
              <a:t>Fentanyl </a:t>
            </a:r>
            <a:r>
              <a:rPr lang="en-US" sz="2400" dirty="0">
                <a:solidFill>
                  <a:schemeClr val="bg1"/>
                </a:solidFill>
              </a:rPr>
              <a:t> </a:t>
            </a:r>
          </a:p>
          <a:p>
            <a:pPr lvl="1">
              <a:defRPr/>
            </a:pPr>
            <a:r>
              <a:rPr lang="en-US" sz="2000" dirty="0"/>
              <a:t>50-100 times more potent than Morphine and Heroin; Used to treat severe pain, often in patch form</a:t>
            </a:r>
          </a:p>
          <a:p>
            <a:pPr>
              <a:defRPr/>
            </a:pPr>
            <a:r>
              <a:rPr lang="en-US" sz="2400" b="1" dirty="0">
                <a:solidFill>
                  <a:schemeClr val="accent2"/>
                </a:solidFill>
              </a:rPr>
              <a:t>Codeine  </a:t>
            </a:r>
          </a:p>
          <a:p>
            <a:pPr lvl="1">
              <a:defRPr/>
            </a:pPr>
            <a:r>
              <a:rPr lang="en-US" sz="2000" dirty="0"/>
              <a:t>Often prescribed for mild pain; Can also be used to relieve coughs and severe diarrhea</a:t>
            </a:r>
          </a:p>
        </p:txBody>
      </p:sp>
    </p:spTree>
    <p:extLst>
      <p:ext uri="{BB962C8B-B14F-4D97-AF65-F5344CB8AC3E}">
        <p14:creationId xmlns:p14="http://schemas.microsoft.com/office/powerpoint/2010/main" val="234303958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A4CB-03C1-4911-B487-310A37E1991C}"/>
              </a:ext>
            </a:extLst>
          </p:cNvPr>
          <p:cNvSpPr>
            <a:spLocks noGrp="1"/>
          </p:cNvSpPr>
          <p:nvPr>
            <p:ph type="title"/>
          </p:nvPr>
        </p:nvSpPr>
        <p:spPr/>
        <p:txBody>
          <a:bodyPr/>
          <a:lstStyle/>
          <a:p>
            <a:r>
              <a:rPr lang="en-US" dirty="0"/>
              <a:t>Scott County Prevention Coalition</a:t>
            </a:r>
          </a:p>
        </p:txBody>
      </p:sp>
      <p:sp>
        <p:nvSpPr>
          <p:cNvPr id="3" name="Content Placeholder 2">
            <a:extLst>
              <a:ext uri="{FF2B5EF4-FFF2-40B4-BE49-F238E27FC236}">
                <a16:creationId xmlns:a16="http://schemas.microsoft.com/office/drawing/2014/main" id="{FA843A94-CF2E-481A-85C1-68275678AD56}"/>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dirty="0">
                <a:solidFill>
                  <a:srgbClr val="000000"/>
                </a:solidFill>
                <a:effectLst/>
                <a:latin typeface="Tw Cen MT" panose="020B0602020104020603" pitchFamily="34" charset="0"/>
              </a:rPr>
              <a:t>5-year grant (2019-2024)</a:t>
            </a:r>
            <a:r>
              <a:rPr lang="en-US" b="0" i="0" dirty="0">
                <a:solidFill>
                  <a:srgbClr val="000000"/>
                </a:solidFill>
                <a:effectLst/>
                <a:latin typeface="Tw Cen MT" panose="020B0602020104020603" pitchFamily="34" charset="0"/>
              </a:rPr>
              <a:t>​ that targets community change</a:t>
            </a:r>
          </a:p>
          <a:p>
            <a:pPr algn="l" rtl="0" fontAlgn="base">
              <a:buFont typeface="Arial" panose="020B0604020202020204" pitchFamily="34" charset="0"/>
              <a:buChar char="•"/>
            </a:pPr>
            <a:r>
              <a:rPr lang="en-US" dirty="0">
                <a:solidFill>
                  <a:srgbClr val="000000"/>
                </a:solidFill>
                <a:latin typeface="Tw Cen MT" panose="020B0602020104020603" pitchFamily="34" charset="0"/>
              </a:rPr>
              <a:t>Office of National Drug Control Policy</a:t>
            </a:r>
            <a:endParaRPr lang="en-US" b="0" i="0" dirty="0">
              <a:solidFill>
                <a:srgbClr val="000000"/>
              </a:solidFill>
              <a:effectLst/>
              <a:latin typeface="Tw Cen MT" panose="020B0602020104020603" pitchFamily="34" charset="0"/>
            </a:endParaRPr>
          </a:p>
          <a:p>
            <a:pPr algn="l" rtl="0" fontAlgn="base">
              <a:buFont typeface="Arial" panose="020B0604020202020204" pitchFamily="34" charset="0"/>
              <a:buChar char="•"/>
            </a:pPr>
            <a:r>
              <a:rPr lang="en-US" b="0" i="0" u="none" strike="noStrike" dirty="0">
                <a:solidFill>
                  <a:srgbClr val="000000"/>
                </a:solidFill>
                <a:effectLst/>
                <a:latin typeface="Tw Cen MT" panose="020B0602020104020603" pitchFamily="34" charset="0"/>
              </a:rPr>
              <a:t>Drives community leaders to identify and respond to the top drug problems unique to their community and change local community environmental conditions tied to substance use.</a:t>
            </a:r>
            <a:r>
              <a:rPr lang="en-US" b="0" i="0" dirty="0">
                <a:solidFill>
                  <a:srgbClr val="000000"/>
                </a:solidFill>
                <a:effectLst/>
                <a:latin typeface="Tw Cen MT" panose="020B0602020104020603"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Tw Cen MT" panose="020B0602020104020603" pitchFamily="34" charset="0"/>
              </a:rPr>
              <a:t>Goals:</a:t>
            </a:r>
            <a:r>
              <a:rPr lang="en-US" b="0" i="0" dirty="0">
                <a:solidFill>
                  <a:srgbClr val="000000"/>
                </a:solidFill>
                <a:effectLst/>
                <a:latin typeface="Tw Cen MT" panose="020B0602020104020603"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000000"/>
                </a:solidFill>
                <a:effectLst/>
                <a:latin typeface="Tw Cen MT" panose="020B0602020104020603" pitchFamily="34" charset="0"/>
              </a:rPr>
              <a:t>Increase community collaboration</a:t>
            </a:r>
            <a:r>
              <a:rPr lang="en-US" b="0" i="0" dirty="0">
                <a:solidFill>
                  <a:srgbClr val="000000"/>
                </a:solidFill>
                <a:effectLst/>
                <a:latin typeface="Tw Cen MT" panose="020B0602020104020603"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000000"/>
                </a:solidFill>
                <a:effectLst/>
                <a:latin typeface="Tw Cen MT" panose="020B0602020104020603" pitchFamily="34" charset="0"/>
              </a:rPr>
              <a:t>Decrease youth substance use and misuse</a:t>
            </a:r>
            <a:endParaRPr lang="en-US" b="0" i="0" dirty="0">
              <a:solidFill>
                <a:srgbClr val="000000"/>
              </a:solidFill>
              <a:effectLst/>
              <a:latin typeface="Arial" panose="020B0604020202020204" pitchFamily="34" charset="0"/>
            </a:endParaRPr>
          </a:p>
          <a:p>
            <a:endParaRPr lang="en-US" dirty="0"/>
          </a:p>
        </p:txBody>
      </p:sp>
      <p:pic>
        <p:nvPicPr>
          <p:cNvPr id="8" name="Picture 7">
            <a:extLst>
              <a:ext uri="{FF2B5EF4-FFF2-40B4-BE49-F238E27FC236}">
                <a16:creationId xmlns:a16="http://schemas.microsoft.com/office/drawing/2014/main" id="{585AD067-3DB6-4728-A455-24588246ABDE}"/>
              </a:ext>
            </a:extLst>
          </p:cNvPr>
          <p:cNvPicPr>
            <a:picLocks noChangeAspect="1"/>
          </p:cNvPicPr>
          <p:nvPr/>
        </p:nvPicPr>
        <p:blipFill>
          <a:blip r:embed="rId3"/>
          <a:stretch>
            <a:fillRect/>
          </a:stretch>
        </p:blipFill>
        <p:spPr>
          <a:xfrm>
            <a:off x="8884694" y="3987657"/>
            <a:ext cx="2321330" cy="2298618"/>
          </a:xfrm>
          <a:prstGeom prst="rect">
            <a:avLst/>
          </a:prstGeom>
        </p:spPr>
      </p:pic>
    </p:spTree>
    <p:extLst>
      <p:ext uri="{BB962C8B-B14F-4D97-AF65-F5344CB8AC3E}">
        <p14:creationId xmlns:p14="http://schemas.microsoft.com/office/powerpoint/2010/main" val="429081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0C72D-DA56-01F0-3FBA-F6C7BE064DCD}"/>
              </a:ext>
            </a:extLst>
          </p:cNvPr>
          <p:cNvSpPr>
            <a:spLocks noGrp="1"/>
          </p:cNvSpPr>
          <p:nvPr>
            <p:ph type="title"/>
          </p:nvPr>
        </p:nvSpPr>
        <p:spPr/>
        <p:txBody>
          <a:bodyPr/>
          <a:lstStyle/>
          <a:p>
            <a:r>
              <a:rPr lang="en-US" dirty="0"/>
              <a:t>7 Strategies of Community Change </a:t>
            </a:r>
          </a:p>
        </p:txBody>
      </p:sp>
      <p:sp>
        <p:nvSpPr>
          <p:cNvPr id="3" name="Content Placeholder 2">
            <a:extLst>
              <a:ext uri="{FF2B5EF4-FFF2-40B4-BE49-F238E27FC236}">
                <a16:creationId xmlns:a16="http://schemas.microsoft.com/office/drawing/2014/main" id="{5E38B552-EB50-22F5-B0D2-0A7A8670608D}"/>
              </a:ext>
            </a:extLst>
          </p:cNvPr>
          <p:cNvSpPr>
            <a:spLocks noGrp="1"/>
          </p:cNvSpPr>
          <p:nvPr>
            <p:ph sz="quarter" idx="1"/>
          </p:nvPr>
        </p:nvSpPr>
        <p:spPr/>
        <p:txBody>
          <a:bodyPr/>
          <a:lstStyle/>
          <a:p>
            <a:r>
              <a:rPr lang="en-US" dirty="0"/>
              <a:t>Providing Information </a:t>
            </a:r>
          </a:p>
          <a:p>
            <a:r>
              <a:rPr lang="en-US" dirty="0"/>
              <a:t>Enhancing Skills</a:t>
            </a:r>
          </a:p>
          <a:p>
            <a:r>
              <a:rPr lang="en-US" dirty="0"/>
              <a:t>Providing Support</a:t>
            </a:r>
          </a:p>
          <a:p>
            <a:r>
              <a:rPr lang="en-US" dirty="0"/>
              <a:t>Reducing Access &amp; Enhancing Barriers</a:t>
            </a:r>
          </a:p>
          <a:p>
            <a:r>
              <a:rPr lang="en-US" dirty="0"/>
              <a:t>Changing Consequences</a:t>
            </a:r>
          </a:p>
          <a:p>
            <a:r>
              <a:rPr lang="en-US" dirty="0"/>
              <a:t>Physical Design</a:t>
            </a:r>
          </a:p>
          <a:p>
            <a:r>
              <a:rPr lang="en-US" dirty="0"/>
              <a:t>Educate and Inform about modifying/changing laws or policies </a:t>
            </a:r>
          </a:p>
        </p:txBody>
      </p:sp>
    </p:spTree>
    <p:extLst>
      <p:ext uri="{BB962C8B-B14F-4D97-AF65-F5344CB8AC3E}">
        <p14:creationId xmlns:p14="http://schemas.microsoft.com/office/powerpoint/2010/main" val="149280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69D1-A48C-FD20-A811-982D4324C84F}"/>
              </a:ext>
            </a:extLst>
          </p:cNvPr>
          <p:cNvSpPr>
            <a:spLocks noGrp="1"/>
          </p:cNvSpPr>
          <p:nvPr>
            <p:ph type="title"/>
          </p:nvPr>
        </p:nvSpPr>
        <p:spPr/>
        <p:txBody>
          <a:bodyPr vert="horz" lIns="91440" tIns="45720" rIns="91440" bIns="45720" anchor="ctr">
            <a:normAutofit/>
          </a:bodyPr>
          <a:lstStyle/>
          <a:p>
            <a:r>
              <a:rPr lang="en-US" dirty="0"/>
              <a:t>Current Coalition Activities</a:t>
            </a:r>
          </a:p>
        </p:txBody>
      </p:sp>
      <p:sp>
        <p:nvSpPr>
          <p:cNvPr id="3" name="Content Placeholder 2">
            <a:extLst>
              <a:ext uri="{FF2B5EF4-FFF2-40B4-BE49-F238E27FC236}">
                <a16:creationId xmlns:a16="http://schemas.microsoft.com/office/drawing/2014/main" id="{8B03BDD8-41D3-78E0-3727-708BC4C67ACA}"/>
              </a:ext>
            </a:extLst>
          </p:cNvPr>
          <p:cNvSpPr>
            <a:spLocks noGrp="1"/>
          </p:cNvSpPr>
          <p:nvPr>
            <p:ph sz="quarter" idx="1"/>
          </p:nvPr>
        </p:nvSpPr>
        <p:spPr/>
        <p:txBody>
          <a:bodyPr vert="horz" lIns="91440" tIns="45720" rIns="91440" bIns="45720" anchor="t">
            <a:normAutofit lnSpcReduction="10000"/>
          </a:bodyPr>
          <a:lstStyle/>
          <a:p>
            <a:r>
              <a:rPr lang="en-US" dirty="0"/>
              <a:t>Talk Tin Distribution (Conversation starters for families)</a:t>
            </a:r>
          </a:p>
          <a:p>
            <a:r>
              <a:rPr lang="en-US" dirty="0"/>
              <a:t>Operation Parent Handbook distribution-English and Spanish   </a:t>
            </a:r>
          </a:p>
          <a:p>
            <a:r>
              <a:rPr lang="en-US" dirty="0"/>
              <a:t>CAPS &amp; SADD student partnerships</a:t>
            </a:r>
          </a:p>
          <a:p>
            <a:r>
              <a:rPr lang="en-US" dirty="0"/>
              <a:t>Community Naloxone Training and Substance Use Prevention Education at Shakopee High School </a:t>
            </a:r>
          </a:p>
          <a:p>
            <a:r>
              <a:rPr lang="en-US" dirty="0"/>
              <a:t>Creating a Student advisory committee </a:t>
            </a:r>
          </a:p>
          <a:p>
            <a:r>
              <a:rPr lang="en-US" dirty="0"/>
              <a:t>Resource bags: Naloxone and fentanyl test strips in the jail (UCARE)</a:t>
            </a:r>
          </a:p>
          <a:p>
            <a:r>
              <a:rPr lang="en-US" dirty="0"/>
              <a:t>Congratulate &amp; Educate Checks </a:t>
            </a:r>
          </a:p>
          <a:p>
            <a:r>
              <a:rPr lang="en-US" dirty="0"/>
              <a:t>Sticker Shock Educational Campaign</a:t>
            </a:r>
          </a:p>
        </p:txBody>
      </p:sp>
      <p:pic>
        <p:nvPicPr>
          <p:cNvPr id="4" name="Picture 4" descr="Lets talk 2.PNG">
            <a:extLst>
              <a:ext uri="{FF2B5EF4-FFF2-40B4-BE49-F238E27FC236}">
                <a16:creationId xmlns:a16="http://schemas.microsoft.com/office/drawing/2014/main" id="{479C7DD3-0441-C8FD-3F31-749A25B092E7}"/>
              </a:ext>
            </a:extLst>
          </p:cNvPr>
          <p:cNvPicPr>
            <a:picLocks noChangeAspect="1"/>
          </p:cNvPicPr>
          <p:nvPr/>
        </p:nvPicPr>
        <p:blipFill>
          <a:blip r:embed="rId3"/>
          <a:stretch>
            <a:fillRect/>
          </a:stretch>
        </p:blipFill>
        <p:spPr>
          <a:xfrm>
            <a:off x="10381129" y="5577909"/>
            <a:ext cx="1550502" cy="1124114"/>
          </a:xfrm>
          <a:prstGeom prst="rect">
            <a:avLst/>
          </a:prstGeom>
        </p:spPr>
      </p:pic>
      <p:pic>
        <p:nvPicPr>
          <p:cNvPr id="6" name="Picture 5" descr="A picture containing text, businesscard, envelope&#10;&#10;Description automatically generated">
            <a:extLst>
              <a:ext uri="{FF2B5EF4-FFF2-40B4-BE49-F238E27FC236}">
                <a16:creationId xmlns:a16="http://schemas.microsoft.com/office/drawing/2014/main" id="{33264CFC-EAB3-4873-A7E3-C9611212B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271" y="5453223"/>
            <a:ext cx="1453682" cy="1248800"/>
          </a:xfrm>
          <a:prstGeom prst="rect">
            <a:avLst/>
          </a:prstGeom>
        </p:spPr>
      </p:pic>
    </p:spTree>
    <p:extLst>
      <p:ext uri="{BB962C8B-B14F-4D97-AF65-F5344CB8AC3E}">
        <p14:creationId xmlns:p14="http://schemas.microsoft.com/office/powerpoint/2010/main" val="4132947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604D-C7A6-4C62-9603-60289ED8B390}"/>
              </a:ext>
            </a:extLst>
          </p:cNvPr>
          <p:cNvSpPr>
            <a:spLocks noGrp="1"/>
          </p:cNvSpPr>
          <p:nvPr>
            <p:ph type="title"/>
          </p:nvPr>
        </p:nvSpPr>
        <p:spPr/>
        <p:txBody>
          <a:bodyPr/>
          <a:lstStyle/>
          <a:p>
            <a:r>
              <a:rPr lang="en-US" dirty="0"/>
              <a:t>Billboard Campaign </a:t>
            </a:r>
          </a:p>
        </p:txBody>
      </p:sp>
      <p:sp>
        <p:nvSpPr>
          <p:cNvPr id="3" name="Content Placeholder 2">
            <a:extLst>
              <a:ext uri="{FF2B5EF4-FFF2-40B4-BE49-F238E27FC236}">
                <a16:creationId xmlns:a16="http://schemas.microsoft.com/office/drawing/2014/main" id="{3BE4BAE3-12B6-430A-9340-5484CB70AAEF}"/>
              </a:ext>
            </a:extLst>
          </p:cNvPr>
          <p:cNvSpPr>
            <a:spLocks noGrp="1"/>
          </p:cNvSpPr>
          <p:nvPr>
            <p:ph sz="quarter" idx="1"/>
          </p:nvPr>
        </p:nvSpPr>
        <p:spPr/>
        <p:txBody>
          <a:bodyPr/>
          <a:lstStyle/>
          <a:p>
            <a:endParaRPr lang="en-US" dirty="0"/>
          </a:p>
        </p:txBody>
      </p:sp>
      <p:pic>
        <p:nvPicPr>
          <p:cNvPr id="1026" name="Picture 2">
            <a:extLst>
              <a:ext uri="{FF2B5EF4-FFF2-40B4-BE49-F238E27FC236}">
                <a16:creationId xmlns:a16="http://schemas.microsoft.com/office/drawing/2014/main" id="{93FCE168-72F5-49E4-8010-E29E427CC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643196"/>
            <a:ext cx="4978400" cy="19122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a:extLst>
              <a:ext uri="{FF2B5EF4-FFF2-40B4-BE49-F238E27FC236}">
                <a16:creationId xmlns:a16="http://schemas.microsoft.com/office/drawing/2014/main" id="{6C162A1A-0503-47AD-AE35-719C5D155714}"/>
              </a:ext>
            </a:extLst>
          </p:cNvPr>
          <p:cNvGraphicFramePr>
            <a:graphicFrameLocks noChangeAspect="1"/>
          </p:cNvGraphicFramePr>
          <p:nvPr/>
        </p:nvGraphicFramePr>
        <p:xfrm>
          <a:off x="6252464" y="1886518"/>
          <a:ext cx="5521506" cy="1912276"/>
        </p:xfrm>
        <a:graphic>
          <a:graphicData uri="http://schemas.openxmlformats.org/presentationml/2006/ole">
            <mc:AlternateContent xmlns:mc="http://schemas.openxmlformats.org/markup-compatibility/2006">
              <mc:Choice xmlns:v="urn:schemas-microsoft-com:vml" Requires="v">
                <p:oleObj name="Acrobat Document" r:id="rId4" imgW="10258400" imgH="3552722" progId="AcroExch.Document.2020">
                  <p:embed/>
                </p:oleObj>
              </mc:Choice>
              <mc:Fallback>
                <p:oleObj name="Acrobat Document" r:id="rId4" imgW="10258400" imgH="3552722" progId="AcroExch.Document.2020">
                  <p:embed/>
                  <p:pic>
                    <p:nvPicPr>
                      <p:cNvPr id="4" name="Object 3">
                        <a:extLst>
                          <a:ext uri="{FF2B5EF4-FFF2-40B4-BE49-F238E27FC236}">
                            <a16:creationId xmlns:a16="http://schemas.microsoft.com/office/drawing/2014/main" id="{6C162A1A-0503-47AD-AE35-719C5D155714}"/>
                          </a:ext>
                        </a:extLst>
                      </p:cNvPr>
                      <p:cNvPicPr/>
                      <p:nvPr/>
                    </p:nvPicPr>
                    <p:blipFill>
                      <a:blip r:embed="rId5"/>
                      <a:stretch>
                        <a:fillRect/>
                      </a:stretch>
                    </p:blipFill>
                    <p:spPr>
                      <a:xfrm>
                        <a:off x="6252464" y="1886518"/>
                        <a:ext cx="5521506" cy="1912276"/>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709A4D1-F022-3480-2114-BF66407440E0}"/>
              </a:ext>
            </a:extLst>
          </p:cNvPr>
          <p:cNvGraphicFramePr>
            <a:graphicFrameLocks noChangeAspect="1"/>
          </p:cNvGraphicFramePr>
          <p:nvPr/>
        </p:nvGraphicFramePr>
        <p:xfrm>
          <a:off x="2094204" y="4085112"/>
          <a:ext cx="7268432" cy="2544288"/>
        </p:xfrm>
        <a:graphic>
          <a:graphicData uri="http://schemas.openxmlformats.org/presentationml/2006/ole">
            <mc:AlternateContent xmlns:mc="http://schemas.openxmlformats.org/markup-compatibility/2006">
              <mc:Choice xmlns:v="urn:schemas-microsoft-com:vml" Requires="v">
                <p:oleObj name="Acrobat Document" r:id="rId6" imgW="10258110" imgH="3590508" progId="AcroExch.Document.2020">
                  <p:embed/>
                </p:oleObj>
              </mc:Choice>
              <mc:Fallback>
                <p:oleObj name="Acrobat Document" r:id="rId6" imgW="10258110" imgH="3590508" progId="AcroExch.Document.2020">
                  <p:embed/>
                  <p:pic>
                    <p:nvPicPr>
                      <p:cNvPr id="5" name="Object 4">
                        <a:extLst>
                          <a:ext uri="{FF2B5EF4-FFF2-40B4-BE49-F238E27FC236}">
                            <a16:creationId xmlns:a16="http://schemas.microsoft.com/office/drawing/2014/main" id="{B709A4D1-F022-3480-2114-BF66407440E0}"/>
                          </a:ext>
                        </a:extLst>
                      </p:cNvPr>
                      <p:cNvPicPr/>
                      <p:nvPr/>
                    </p:nvPicPr>
                    <p:blipFill>
                      <a:blip r:embed="rId7"/>
                      <a:stretch>
                        <a:fillRect/>
                      </a:stretch>
                    </p:blipFill>
                    <p:spPr>
                      <a:xfrm>
                        <a:off x="2094204" y="4085112"/>
                        <a:ext cx="7268432" cy="2544288"/>
                      </a:xfrm>
                      <a:prstGeom prst="rect">
                        <a:avLst/>
                      </a:prstGeom>
                    </p:spPr>
                  </p:pic>
                </p:oleObj>
              </mc:Fallback>
            </mc:AlternateContent>
          </a:graphicData>
        </a:graphic>
      </p:graphicFrame>
    </p:spTree>
    <p:extLst>
      <p:ext uri="{BB962C8B-B14F-4D97-AF65-F5344CB8AC3E}">
        <p14:creationId xmlns:p14="http://schemas.microsoft.com/office/powerpoint/2010/main" val="3668643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229B-84CD-C1D7-9AD4-B5081AD1D321}"/>
              </a:ext>
            </a:extLst>
          </p:cNvPr>
          <p:cNvSpPr>
            <a:spLocks noGrp="1"/>
          </p:cNvSpPr>
          <p:nvPr>
            <p:ph type="title"/>
          </p:nvPr>
        </p:nvSpPr>
        <p:spPr/>
        <p:txBody>
          <a:bodyPr>
            <a:normAutofit/>
          </a:bodyPr>
          <a:lstStyle/>
          <a:p>
            <a:r>
              <a:rPr lang="en-US" dirty="0"/>
              <a:t>DFC prevention resources </a:t>
            </a:r>
          </a:p>
        </p:txBody>
      </p:sp>
      <p:sp>
        <p:nvSpPr>
          <p:cNvPr id="3" name="Content Placeholder 2">
            <a:extLst>
              <a:ext uri="{FF2B5EF4-FFF2-40B4-BE49-F238E27FC236}">
                <a16:creationId xmlns:a16="http://schemas.microsoft.com/office/drawing/2014/main" id="{865ECBC2-E8E9-21E4-7CA6-BD32DB167795}"/>
              </a:ext>
            </a:extLst>
          </p:cNvPr>
          <p:cNvSpPr>
            <a:spLocks noGrp="1"/>
          </p:cNvSpPr>
          <p:nvPr>
            <p:ph sz="quarter" idx="1"/>
          </p:nvPr>
        </p:nvSpPr>
        <p:spPr>
          <a:xfrm>
            <a:off x="816864" y="1600200"/>
            <a:ext cx="10871200" cy="4476750"/>
          </a:xfrm>
        </p:spPr>
        <p:txBody>
          <a:bodyPr>
            <a:normAutofit/>
          </a:bodyPr>
          <a:lstStyle/>
          <a:p>
            <a:pPr>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The Parent Handbook: Operation Parent</a:t>
            </a:r>
            <a:r>
              <a:rPr lang="en-US" sz="2800" dirty="0">
                <a:effectLst/>
                <a:latin typeface="Calibri" panose="020F0502020204030204" pitchFamily="34" charset="0"/>
                <a:ea typeface="Calibri" panose="020F0502020204030204" pitchFamily="34" charset="0"/>
                <a:cs typeface="Times New Roman" panose="02020603050405020304" pitchFamily="18" charset="0"/>
              </a:rPr>
              <a:t> (English and Spanish available) Middle &amp;  High School edition, Elementary School edition</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594360" lvl="2">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Distributed at Scott County libraries, chemical health specialists/LADC’s in schools, school nurses, daycares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Let’s Talk Tins: Conversation Starters for Families </a:t>
            </a:r>
            <a:r>
              <a:rPr lang="en-US" sz="2800" dirty="0">
                <a:effectLst/>
                <a:latin typeface="Calibri" panose="020F0502020204030204" pitchFamily="34" charset="0"/>
                <a:ea typeface="Calibri" panose="020F0502020204030204" pitchFamily="34" charset="0"/>
                <a:cs typeface="Times New Roman" panose="02020603050405020304" pitchFamily="18" charset="0"/>
              </a:rPr>
              <a:t>(English &amp; Spanish)</a:t>
            </a:r>
          </a:p>
          <a:p>
            <a:pPr marL="594360" lvl="2">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Get kids talking…and build skills at the same time! Our talk tin is filled with 120 open-ended questions that help teens and parents talk about their feelings, ideas, dreams and more! </a:t>
            </a:r>
          </a:p>
          <a:p>
            <a:pPr marL="0" marR="0">
              <a:lnSpc>
                <a:spcPct val="107000"/>
              </a:lnSpc>
              <a:spcBef>
                <a:spcPts val="0"/>
              </a:spcBef>
              <a:spcAft>
                <a:spcPts val="800"/>
              </a:spcAft>
            </a:pP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Deterra</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Drug Deactivation Kits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94360" lvl="2">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Safe, permanent disposal of unused prescription and over the counter medications.</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69307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07BA-A6BC-1D80-13CB-A63DC02DC3AE}"/>
              </a:ext>
            </a:extLst>
          </p:cNvPr>
          <p:cNvSpPr>
            <a:spLocks noGrp="1"/>
          </p:cNvSpPr>
          <p:nvPr>
            <p:ph type="title"/>
          </p:nvPr>
        </p:nvSpPr>
        <p:spPr/>
        <p:txBody>
          <a:bodyPr/>
          <a:lstStyle/>
          <a:p>
            <a:r>
              <a:rPr lang="en-US" dirty="0"/>
              <a:t>Harm reduction strategies </a:t>
            </a:r>
          </a:p>
        </p:txBody>
      </p:sp>
      <p:sp>
        <p:nvSpPr>
          <p:cNvPr id="3" name="Content Placeholder 2">
            <a:extLst>
              <a:ext uri="{FF2B5EF4-FFF2-40B4-BE49-F238E27FC236}">
                <a16:creationId xmlns:a16="http://schemas.microsoft.com/office/drawing/2014/main" id="{73DDBAA3-9344-0D06-1E6D-60BAB3DEADB9}"/>
              </a:ext>
            </a:extLst>
          </p:cNvPr>
          <p:cNvSpPr>
            <a:spLocks noGrp="1"/>
          </p:cNvSpPr>
          <p:nvPr>
            <p:ph sz="quarter" idx="1"/>
          </p:nvPr>
        </p:nvSpPr>
        <p:spPr/>
        <p:txBody>
          <a:bodyPr>
            <a:normAutofit fontScale="92500" lnSpcReduction="20000"/>
          </a:bodyPr>
          <a:lstStyle/>
          <a:p>
            <a:r>
              <a:rPr lang="en-US" dirty="0"/>
              <a:t>Naloxone-Reverses opioid overdose</a:t>
            </a:r>
          </a:p>
          <a:p>
            <a:pPr lvl="1"/>
            <a:r>
              <a:rPr lang="en-US" dirty="0"/>
              <a:t>Cannot self administer</a:t>
            </a:r>
          </a:p>
          <a:p>
            <a:pPr lvl="1"/>
            <a:r>
              <a:rPr lang="en-US" dirty="0"/>
              <a:t>Administer ASAP, may need multiple doses</a:t>
            </a:r>
          </a:p>
          <a:p>
            <a:pPr lvl="1"/>
            <a:r>
              <a:rPr lang="en-US" dirty="0"/>
              <a:t>Not harmful if given in error </a:t>
            </a:r>
          </a:p>
          <a:p>
            <a:pPr lvl="1"/>
            <a:r>
              <a:rPr lang="en-US" dirty="0"/>
              <a:t>Call 911, effects wear off</a:t>
            </a:r>
          </a:p>
          <a:p>
            <a:pPr lvl="1"/>
            <a:r>
              <a:rPr lang="en-US" dirty="0"/>
              <a:t>Good Samaritan Laws </a:t>
            </a:r>
          </a:p>
          <a:p>
            <a:r>
              <a:rPr lang="en-US" dirty="0"/>
              <a:t>Fentanyl Test Strips-Detect the presence of fentanyl in drug samples prior to use.</a:t>
            </a:r>
          </a:p>
          <a:p>
            <a:pPr lvl="1"/>
            <a:r>
              <a:rPr lang="en-US" dirty="0"/>
              <a:t>FTS are now legal to possess, carry, and distribute in Minnesota and are an important tool to prevent drug overdose.</a:t>
            </a:r>
          </a:p>
          <a:p>
            <a:pPr lvl="1"/>
            <a:r>
              <a:rPr lang="en-US" dirty="0"/>
              <a:t>FTS should be considered one ‘tool’ in the ‘toolbox’ of effective drug overdose prevention strategies.</a:t>
            </a:r>
          </a:p>
          <a:p>
            <a:endParaRPr lang="en-US" dirty="0"/>
          </a:p>
        </p:txBody>
      </p:sp>
    </p:spTree>
    <p:extLst>
      <p:ext uri="{BB962C8B-B14F-4D97-AF65-F5344CB8AC3E}">
        <p14:creationId xmlns:p14="http://schemas.microsoft.com/office/powerpoint/2010/main" val="3501746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5656" y="1432560"/>
            <a:ext cx="8636000" cy="1828800"/>
          </a:xfrm>
        </p:spPr>
        <p:txBody>
          <a:bodyPr/>
          <a:lstStyle/>
          <a:p>
            <a:r>
              <a:rPr lang="en-US" sz="4800" cap="none" dirty="0"/>
              <a:t>Thank you!</a:t>
            </a:r>
            <a:br>
              <a:rPr lang="en-US" cap="none" dirty="0"/>
            </a:br>
            <a:r>
              <a:rPr lang="en-US" sz="4800" cap="none" dirty="0"/>
              <a:t>Questions or comments?</a:t>
            </a:r>
            <a:endParaRPr lang="en-US" cap="none" dirty="0"/>
          </a:p>
        </p:txBody>
      </p:sp>
    </p:spTree>
    <p:extLst>
      <p:ext uri="{BB962C8B-B14F-4D97-AF65-F5344CB8AC3E}">
        <p14:creationId xmlns:p14="http://schemas.microsoft.com/office/powerpoint/2010/main" val="232150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5127-4B3E-3363-5FF7-58BC4AAA502A}"/>
              </a:ext>
            </a:extLst>
          </p:cNvPr>
          <p:cNvSpPr>
            <a:spLocks noGrp="1"/>
          </p:cNvSpPr>
          <p:nvPr>
            <p:ph type="title"/>
          </p:nvPr>
        </p:nvSpPr>
        <p:spPr/>
        <p:txBody>
          <a:bodyPr/>
          <a:lstStyle/>
          <a:p>
            <a:r>
              <a:rPr lang="en-US" dirty="0"/>
              <a:t>Signs of an Opioid Overdose</a:t>
            </a:r>
          </a:p>
        </p:txBody>
      </p:sp>
      <p:sp>
        <p:nvSpPr>
          <p:cNvPr id="3" name="Content Placeholder 2">
            <a:extLst>
              <a:ext uri="{FF2B5EF4-FFF2-40B4-BE49-F238E27FC236}">
                <a16:creationId xmlns:a16="http://schemas.microsoft.com/office/drawing/2014/main" id="{E971814A-77E2-924E-FDE3-0ACE36C1EAB6}"/>
              </a:ext>
            </a:extLst>
          </p:cNvPr>
          <p:cNvSpPr>
            <a:spLocks noGrp="1"/>
          </p:cNvSpPr>
          <p:nvPr>
            <p:ph sz="quarter" idx="1"/>
          </p:nvPr>
        </p:nvSpPr>
        <p:spPr/>
        <p:txBody>
          <a:bodyPr/>
          <a:lstStyle/>
          <a:p>
            <a:r>
              <a:rPr lang="en-US" dirty="0"/>
              <a:t>Immediately call 911, Use Naloxone</a:t>
            </a:r>
          </a:p>
          <a:p>
            <a:r>
              <a:rPr lang="en-US" dirty="0"/>
              <a:t>Opioids can interrupt the natural drive to breath</a:t>
            </a:r>
          </a:p>
          <a:p>
            <a:pPr lvl="1"/>
            <a:r>
              <a:rPr lang="en-US" dirty="0"/>
              <a:t>Small, constricted pinpoint pupils</a:t>
            </a:r>
          </a:p>
          <a:p>
            <a:pPr lvl="1"/>
            <a:r>
              <a:rPr lang="en-US" dirty="0"/>
              <a:t>Falling asleep or loss of consciousness</a:t>
            </a:r>
          </a:p>
          <a:p>
            <a:pPr lvl="1"/>
            <a:r>
              <a:rPr lang="en-US" dirty="0"/>
              <a:t>Slow, shallow breathing</a:t>
            </a:r>
          </a:p>
          <a:p>
            <a:pPr lvl="1"/>
            <a:r>
              <a:rPr lang="en-US" dirty="0"/>
              <a:t>Choking or gurgling sounds</a:t>
            </a:r>
          </a:p>
          <a:p>
            <a:pPr lvl="1"/>
            <a:r>
              <a:rPr lang="en-US" dirty="0"/>
              <a:t>Limp body</a:t>
            </a:r>
          </a:p>
          <a:p>
            <a:pPr lvl="1"/>
            <a:r>
              <a:rPr lang="en-US" dirty="0"/>
              <a:t>Pale, blue, or cold skin</a:t>
            </a:r>
          </a:p>
        </p:txBody>
      </p:sp>
    </p:spTree>
    <p:extLst>
      <p:ext uri="{BB962C8B-B14F-4D97-AF65-F5344CB8AC3E}">
        <p14:creationId xmlns:p14="http://schemas.microsoft.com/office/powerpoint/2010/main" val="230798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2863-9F97-D2EF-8134-2E1E64EE0FEE}"/>
              </a:ext>
            </a:extLst>
          </p:cNvPr>
          <p:cNvSpPr>
            <a:spLocks noGrp="1"/>
          </p:cNvSpPr>
          <p:nvPr>
            <p:ph type="title"/>
          </p:nvPr>
        </p:nvSpPr>
        <p:spPr/>
        <p:txBody>
          <a:bodyPr/>
          <a:lstStyle/>
          <a:p>
            <a:r>
              <a:rPr lang="en-US" dirty="0"/>
              <a:t>What is fentanyl?</a:t>
            </a:r>
          </a:p>
        </p:txBody>
      </p:sp>
      <p:sp>
        <p:nvSpPr>
          <p:cNvPr id="3" name="Content Placeholder 2">
            <a:extLst>
              <a:ext uri="{FF2B5EF4-FFF2-40B4-BE49-F238E27FC236}">
                <a16:creationId xmlns:a16="http://schemas.microsoft.com/office/drawing/2014/main" id="{AB7A8548-97A1-8B8E-6A0E-A04590EBEA40}"/>
              </a:ext>
            </a:extLst>
          </p:cNvPr>
          <p:cNvSpPr>
            <a:spLocks noGrp="1"/>
          </p:cNvSpPr>
          <p:nvPr>
            <p:ph sz="quarter" idx="1"/>
          </p:nvPr>
        </p:nvSpPr>
        <p:spPr>
          <a:xfrm>
            <a:off x="816864" y="1600200"/>
            <a:ext cx="6669024" cy="4890052"/>
          </a:xfrm>
        </p:spPr>
        <p:txBody>
          <a:bodyPr>
            <a:normAutofit fontScale="92500" lnSpcReduction="10000"/>
          </a:bodyPr>
          <a:lstStyle/>
          <a:p>
            <a:r>
              <a:rPr lang="en-US" dirty="0"/>
              <a:t>2 forms-Pharmaceutical vs. illicit </a:t>
            </a:r>
          </a:p>
          <a:p>
            <a:r>
              <a:rPr lang="en-US" dirty="0"/>
              <a:t>Fentanyl is a potent synthetic opioid</a:t>
            </a:r>
          </a:p>
          <a:p>
            <a:r>
              <a:rPr lang="en-US" dirty="0"/>
              <a:t>Prescription opioids are powerful drugs with a high risk for dependency.</a:t>
            </a:r>
          </a:p>
          <a:p>
            <a:pPr lvl="1"/>
            <a:r>
              <a:rPr lang="en-US" dirty="0"/>
              <a:t>Fake pills are made to look like OxyContin®, Xanax®, Adderall®, and other pharmaceuticals. </a:t>
            </a:r>
          </a:p>
          <a:p>
            <a:r>
              <a:rPr lang="en-US" dirty="0"/>
              <a:t>Fentanyl is 80-100x stronger than morphine. 50x stronger than heroin. </a:t>
            </a:r>
          </a:p>
          <a:p>
            <a:r>
              <a:rPr lang="en-US" dirty="0"/>
              <a:t>A potentially lethal dose of fentanyl is the size of 2 grains of salt.  </a:t>
            </a:r>
          </a:p>
          <a:p>
            <a:endParaRPr lang="en-US" dirty="0"/>
          </a:p>
        </p:txBody>
      </p:sp>
      <p:pic>
        <p:nvPicPr>
          <p:cNvPr id="1026" name="Picture 2" descr="authentic-vs-fake oxycodone">
            <a:extLst>
              <a:ext uri="{FF2B5EF4-FFF2-40B4-BE49-F238E27FC236}">
                <a16:creationId xmlns:a16="http://schemas.microsoft.com/office/drawing/2014/main" id="{9E6A4499-9B9F-825E-4832-43937D4CD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3208" y="1600200"/>
            <a:ext cx="2500199" cy="2500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text, application&#10;&#10;Description automatically generated">
            <a:extLst>
              <a:ext uri="{FF2B5EF4-FFF2-40B4-BE49-F238E27FC236}">
                <a16:creationId xmlns:a16="http://schemas.microsoft.com/office/drawing/2014/main" id="{753106F6-8127-8997-1089-E5BABB98C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4457" y="4226614"/>
            <a:ext cx="3779737" cy="1965463"/>
          </a:xfrm>
          <a:prstGeom prst="rect">
            <a:avLst/>
          </a:prstGeom>
        </p:spPr>
      </p:pic>
    </p:spTree>
    <p:extLst>
      <p:ext uri="{BB962C8B-B14F-4D97-AF65-F5344CB8AC3E}">
        <p14:creationId xmlns:p14="http://schemas.microsoft.com/office/powerpoint/2010/main" val="4257738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181B-57B3-0F52-138C-FCE4334739A5}"/>
              </a:ext>
            </a:extLst>
          </p:cNvPr>
          <p:cNvSpPr>
            <a:spLocks noGrp="1"/>
          </p:cNvSpPr>
          <p:nvPr>
            <p:ph type="title"/>
          </p:nvPr>
        </p:nvSpPr>
        <p:spPr/>
        <p:txBody>
          <a:bodyPr/>
          <a:lstStyle/>
          <a:p>
            <a:r>
              <a:rPr lang="en-US" dirty="0"/>
              <a:t>National Trends</a:t>
            </a:r>
          </a:p>
        </p:txBody>
      </p:sp>
      <p:pic>
        <p:nvPicPr>
          <p:cNvPr id="5" name="Content Placeholder 4">
            <a:extLst>
              <a:ext uri="{FF2B5EF4-FFF2-40B4-BE49-F238E27FC236}">
                <a16:creationId xmlns:a16="http://schemas.microsoft.com/office/drawing/2014/main" id="{E63D7E45-F7A4-47D1-CB9C-53A5C670E1C0}"/>
              </a:ext>
            </a:extLst>
          </p:cNvPr>
          <p:cNvPicPr>
            <a:picLocks noGrp="1" noChangeAspect="1"/>
          </p:cNvPicPr>
          <p:nvPr>
            <p:ph sz="quarter" idx="1"/>
          </p:nvPr>
        </p:nvPicPr>
        <p:blipFill rotWithShape="1">
          <a:blip r:embed="rId3"/>
          <a:srcRect l="25491" t="24038" r="1528" b="15870"/>
          <a:stretch/>
        </p:blipFill>
        <p:spPr>
          <a:xfrm>
            <a:off x="1589341" y="1610928"/>
            <a:ext cx="9362677" cy="4353454"/>
          </a:xfrm>
        </p:spPr>
      </p:pic>
      <p:sp>
        <p:nvSpPr>
          <p:cNvPr id="7" name="TextBox 6">
            <a:extLst>
              <a:ext uri="{FF2B5EF4-FFF2-40B4-BE49-F238E27FC236}">
                <a16:creationId xmlns:a16="http://schemas.microsoft.com/office/drawing/2014/main" id="{92339B9A-EE03-79A3-537C-5B44D3208882}"/>
              </a:ext>
            </a:extLst>
          </p:cNvPr>
          <p:cNvSpPr txBox="1"/>
          <p:nvPr/>
        </p:nvSpPr>
        <p:spPr>
          <a:xfrm>
            <a:off x="8638333" y="5964382"/>
            <a:ext cx="6099462" cy="646331"/>
          </a:xfrm>
          <a:prstGeom prst="rect">
            <a:avLst/>
          </a:prstGeom>
          <a:noFill/>
        </p:spPr>
        <p:txBody>
          <a:bodyPr wrap="square">
            <a:spAutoFit/>
          </a:bodyPr>
          <a:lstStyle/>
          <a:p>
            <a:br>
              <a:rPr lang="en-US" dirty="0"/>
            </a:br>
            <a:r>
              <a:rPr lang="en-US" sz="1400" b="0" i="0" dirty="0">
                <a:solidFill>
                  <a:srgbClr val="1A1A1A"/>
                </a:solidFill>
                <a:effectLst/>
                <a:latin typeface="Suisse Int´l"/>
              </a:rPr>
              <a:t>Data: CDC WONDER, 2012-2021</a:t>
            </a:r>
            <a:r>
              <a:rPr lang="en-US" b="0" i="0" dirty="0">
                <a:solidFill>
                  <a:srgbClr val="1A1A1A"/>
                </a:solidFill>
                <a:effectLst/>
                <a:latin typeface="Suisse Int´l"/>
              </a:rPr>
              <a:t>.</a:t>
            </a:r>
            <a:endParaRPr lang="en-US" dirty="0"/>
          </a:p>
        </p:txBody>
      </p:sp>
    </p:spTree>
    <p:extLst>
      <p:ext uri="{BB962C8B-B14F-4D97-AF65-F5344CB8AC3E}">
        <p14:creationId xmlns:p14="http://schemas.microsoft.com/office/powerpoint/2010/main" val="334830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10DA-83C8-8681-D894-8E51CDAF1ABC}"/>
              </a:ext>
            </a:extLst>
          </p:cNvPr>
          <p:cNvSpPr>
            <a:spLocks noGrp="1"/>
          </p:cNvSpPr>
          <p:nvPr>
            <p:ph type="title"/>
          </p:nvPr>
        </p:nvSpPr>
        <p:spPr/>
        <p:txBody>
          <a:bodyPr/>
          <a:lstStyle/>
          <a:p>
            <a:r>
              <a:rPr lang="en-US" dirty="0"/>
              <a:t>National Drug-Involved Overdose Deaths</a:t>
            </a:r>
          </a:p>
        </p:txBody>
      </p:sp>
      <p:pic>
        <p:nvPicPr>
          <p:cNvPr id="4" name="Content Placeholder 3">
            <a:extLst>
              <a:ext uri="{FF2B5EF4-FFF2-40B4-BE49-F238E27FC236}">
                <a16:creationId xmlns:a16="http://schemas.microsoft.com/office/drawing/2014/main" id="{B0EDDEE3-05BF-DE5A-9FF9-B14A2B0EF309}"/>
              </a:ext>
            </a:extLst>
          </p:cNvPr>
          <p:cNvPicPr>
            <a:picLocks noGrp="1" noChangeAspect="1"/>
          </p:cNvPicPr>
          <p:nvPr>
            <p:ph sz="quarter" idx="1"/>
          </p:nvPr>
        </p:nvPicPr>
        <p:blipFill>
          <a:blip r:embed="rId2"/>
          <a:stretch>
            <a:fillRect/>
          </a:stretch>
        </p:blipFill>
        <p:spPr>
          <a:xfrm>
            <a:off x="2315772" y="1724891"/>
            <a:ext cx="7560456" cy="4821382"/>
          </a:xfrm>
          <a:prstGeom prst="rect">
            <a:avLst/>
          </a:prstGeom>
        </p:spPr>
      </p:pic>
    </p:spTree>
    <p:extLst>
      <p:ext uri="{BB962C8B-B14F-4D97-AF65-F5344CB8AC3E}">
        <p14:creationId xmlns:p14="http://schemas.microsoft.com/office/powerpoint/2010/main" val="197435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1CD0-4996-9DB0-5332-60AF1FAC7B59}"/>
              </a:ext>
            </a:extLst>
          </p:cNvPr>
          <p:cNvSpPr>
            <a:spLocks noGrp="1"/>
          </p:cNvSpPr>
          <p:nvPr>
            <p:ph type="title"/>
          </p:nvPr>
        </p:nvSpPr>
        <p:spPr/>
        <p:txBody>
          <a:bodyPr/>
          <a:lstStyle/>
          <a:p>
            <a:r>
              <a:rPr lang="en-US" dirty="0"/>
              <a:t>Opioid Overdose Deaths Statewide</a:t>
            </a:r>
          </a:p>
        </p:txBody>
      </p:sp>
      <p:pic>
        <p:nvPicPr>
          <p:cNvPr id="4" name="Picture 3">
            <a:extLst>
              <a:ext uri="{FF2B5EF4-FFF2-40B4-BE49-F238E27FC236}">
                <a16:creationId xmlns:a16="http://schemas.microsoft.com/office/drawing/2014/main" id="{787C1814-0949-9812-BA92-AC2520F06458}"/>
              </a:ext>
            </a:extLst>
          </p:cNvPr>
          <p:cNvPicPr>
            <a:picLocks noChangeAspect="1"/>
          </p:cNvPicPr>
          <p:nvPr/>
        </p:nvPicPr>
        <p:blipFill rotWithShape="1">
          <a:blip r:embed="rId3"/>
          <a:srcRect l="33002" t="14726" r="6078" b="10909"/>
          <a:stretch/>
        </p:blipFill>
        <p:spPr>
          <a:xfrm>
            <a:off x="1149876" y="1517072"/>
            <a:ext cx="7121287" cy="4908956"/>
          </a:xfrm>
          <a:prstGeom prst="rect">
            <a:avLst/>
          </a:prstGeom>
        </p:spPr>
      </p:pic>
      <p:pic>
        <p:nvPicPr>
          <p:cNvPr id="5" name="Picture 4">
            <a:extLst>
              <a:ext uri="{FF2B5EF4-FFF2-40B4-BE49-F238E27FC236}">
                <a16:creationId xmlns:a16="http://schemas.microsoft.com/office/drawing/2014/main" id="{0AD4F427-44AD-B40E-94C8-0BEA8961E9DE}"/>
              </a:ext>
            </a:extLst>
          </p:cNvPr>
          <p:cNvPicPr>
            <a:picLocks noChangeAspect="1"/>
          </p:cNvPicPr>
          <p:nvPr/>
        </p:nvPicPr>
        <p:blipFill>
          <a:blip r:embed="rId4"/>
          <a:stretch>
            <a:fillRect/>
          </a:stretch>
        </p:blipFill>
        <p:spPr>
          <a:xfrm>
            <a:off x="8511868" y="2490895"/>
            <a:ext cx="2530256" cy="2784764"/>
          </a:xfrm>
          <a:prstGeom prst="rect">
            <a:avLst/>
          </a:prstGeom>
        </p:spPr>
      </p:pic>
      <p:sp>
        <p:nvSpPr>
          <p:cNvPr id="6" name="TextBox 5">
            <a:extLst>
              <a:ext uri="{FF2B5EF4-FFF2-40B4-BE49-F238E27FC236}">
                <a16:creationId xmlns:a16="http://schemas.microsoft.com/office/drawing/2014/main" id="{20BB5E03-5E72-1D41-6585-7036E413748E}"/>
              </a:ext>
            </a:extLst>
          </p:cNvPr>
          <p:cNvSpPr txBox="1"/>
          <p:nvPr/>
        </p:nvSpPr>
        <p:spPr>
          <a:xfrm>
            <a:off x="8977746" y="2909721"/>
            <a:ext cx="1162542" cy="2123658"/>
          </a:xfrm>
          <a:prstGeom prst="rect">
            <a:avLst/>
          </a:prstGeom>
          <a:noFill/>
        </p:spPr>
        <p:txBody>
          <a:bodyPr wrap="square" rtlCol="0">
            <a:spAutoFit/>
          </a:bodyPr>
          <a:lstStyle/>
          <a:p>
            <a:r>
              <a:rPr lang="en-US" sz="2400" b="1" dirty="0"/>
              <a:t>6,546 </a:t>
            </a:r>
          </a:p>
          <a:p>
            <a:r>
              <a:rPr lang="en-US" dirty="0"/>
              <a:t>Opioid involved overdose deaths since 2000</a:t>
            </a:r>
          </a:p>
        </p:txBody>
      </p:sp>
    </p:spTree>
    <p:extLst>
      <p:ext uri="{BB962C8B-B14F-4D97-AF65-F5344CB8AC3E}">
        <p14:creationId xmlns:p14="http://schemas.microsoft.com/office/powerpoint/2010/main" val="422516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606D-A83E-2FE6-8E32-964848A22851}"/>
              </a:ext>
            </a:extLst>
          </p:cNvPr>
          <p:cNvSpPr>
            <a:spLocks noGrp="1"/>
          </p:cNvSpPr>
          <p:nvPr>
            <p:ph type="title"/>
          </p:nvPr>
        </p:nvSpPr>
        <p:spPr/>
        <p:txBody>
          <a:bodyPr/>
          <a:lstStyle/>
          <a:p>
            <a:r>
              <a:rPr lang="en-US" dirty="0"/>
              <a:t>Nonfatal Overdoses Statewide</a:t>
            </a:r>
          </a:p>
        </p:txBody>
      </p:sp>
      <p:pic>
        <p:nvPicPr>
          <p:cNvPr id="3" name="Picture 2">
            <a:extLst>
              <a:ext uri="{FF2B5EF4-FFF2-40B4-BE49-F238E27FC236}">
                <a16:creationId xmlns:a16="http://schemas.microsoft.com/office/drawing/2014/main" id="{68E64391-6125-3707-1BB1-70C9ED811325}"/>
              </a:ext>
            </a:extLst>
          </p:cNvPr>
          <p:cNvPicPr>
            <a:picLocks noChangeAspect="1"/>
          </p:cNvPicPr>
          <p:nvPr/>
        </p:nvPicPr>
        <p:blipFill>
          <a:blip r:embed="rId3"/>
          <a:stretch>
            <a:fillRect/>
          </a:stretch>
        </p:blipFill>
        <p:spPr>
          <a:xfrm>
            <a:off x="1630293" y="1684209"/>
            <a:ext cx="8931414" cy="4554107"/>
          </a:xfrm>
          <a:prstGeom prst="rect">
            <a:avLst/>
          </a:prstGeom>
        </p:spPr>
      </p:pic>
    </p:spTree>
    <p:extLst>
      <p:ext uri="{BB962C8B-B14F-4D97-AF65-F5344CB8AC3E}">
        <p14:creationId xmlns:p14="http://schemas.microsoft.com/office/powerpoint/2010/main" val="40641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E068D-F289-46D8-2B15-05504F348EE9}"/>
              </a:ext>
            </a:extLst>
          </p:cNvPr>
          <p:cNvSpPr>
            <a:spLocks noGrp="1"/>
          </p:cNvSpPr>
          <p:nvPr>
            <p:ph type="title"/>
          </p:nvPr>
        </p:nvSpPr>
        <p:spPr/>
        <p:txBody>
          <a:bodyPr/>
          <a:lstStyle/>
          <a:p>
            <a:r>
              <a:rPr lang="en-US" dirty="0"/>
              <a:t>Scott County Opioid Overdose Deaths</a:t>
            </a:r>
          </a:p>
        </p:txBody>
      </p:sp>
      <p:pic>
        <p:nvPicPr>
          <p:cNvPr id="3" name="Picture 2">
            <a:extLst>
              <a:ext uri="{FF2B5EF4-FFF2-40B4-BE49-F238E27FC236}">
                <a16:creationId xmlns:a16="http://schemas.microsoft.com/office/drawing/2014/main" id="{3945F140-C5BB-C23B-A603-A94F09396CED}"/>
              </a:ext>
            </a:extLst>
          </p:cNvPr>
          <p:cNvPicPr>
            <a:picLocks noChangeAspect="1"/>
          </p:cNvPicPr>
          <p:nvPr/>
        </p:nvPicPr>
        <p:blipFill rotWithShape="1">
          <a:blip r:embed="rId2"/>
          <a:srcRect l="23290" t="21452" r="29041" b="6456"/>
          <a:stretch/>
        </p:blipFill>
        <p:spPr>
          <a:xfrm>
            <a:off x="2374711" y="1712977"/>
            <a:ext cx="6892119" cy="4571840"/>
          </a:xfrm>
          <a:prstGeom prst="rect">
            <a:avLst/>
          </a:prstGeom>
        </p:spPr>
      </p:pic>
    </p:spTree>
    <p:extLst>
      <p:ext uri="{BB962C8B-B14F-4D97-AF65-F5344CB8AC3E}">
        <p14:creationId xmlns:p14="http://schemas.microsoft.com/office/powerpoint/2010/main" val="5700722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rgbClr val="000000"/>
      </a:dk1>
      <a:lt1>
        <a:srgbClr val="FFFFFF"/>
      </a:lt1>
      <a:dk2>
        <a:srgbClr val="005D7F"/>
      </a:dk2>
      <a:lt2>
        <a:srgbClr val="D8D8D8"/>
      </a:lt2>
      <a:accent1>
        <a:srgbClr val="D8942F"/>
      </a:accent1>
      <a:accent2>
        <a:srgbClr val="55723E"/>
      </a:accent2>
      <a:accent3>
        <a:srgbClr val="A25D2A"/>
      </a:accent3>
      <a:accent4>
        <a:srgbClr val="55723E"/>
      </a:accent4>
      <a:accent5>
        <a:srgbClr val="A25D2A"/>
      </a:accent5>
      <a:accent6>
        <a:srgbClr val="005D7F"/>
      </a:accent6>
      <a:hlink>
        <a:srgbClr val="55723E"/>
      </a:hlink>
      <a:folHlink>
        <a:srgbClr val="D8942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larity">
  <a:themeElements>
    <a:clrScheme name="Custom 3">
      <a:dk1>
        <a:srgbClr val="292934"/>
      </a:dk1>
      <a:lt1>
        <a:srgbClr val="FFFFFF"/>
      </a:lt1>
      <a:dk2>
        <a:srgbClr val="025D7B"/>
      </a:dk2>
      <a:lt2>
        <a:srgbClr val="F3F2DC"/>
      </a:lt2>
      <a:accent1>
        <a:srgbClr val="008282"/>
      </a:accent1>
      <a:accent2>
        <a:srgbClr val="FFA600"/>
      </a:accent2>
      <a:accent3>
        <a:srgbClr val="AFAD00"/>
      </a:accent3>
      <a:accent4>
        <a:srgbClr val="007386"/>
      </a:accent4>
      <a:accent5>
        <a:srgbClr val="009A61"/>
      </a:accent5>
      <a:accent6>
        <a:srgbClr val="63A739"/>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005D7F"/>
    </a:dk2>
    <a:lt2>
      <a:srgbClr val="D8D8D8"/>
    </a:lt2>
    <a:accent1>
      <a:srgbClr val="D8942F"/>
    </a:accent1>
    <a:accent2>
      <a:srgbClr val="55723E"/>
    </a:accent2>
    <a:accent3>
      <a:srgbClr val="A25D2A"/>
    </a:accent3>
    <a:accent4>
      <a:srgbClr val="55723E"/>
    </a:accent4>
    <a:accent5>
      <a:srgbClr val="A25D2A"/>
    </a:accent5>
    <a:accent6>
      <a:srgbClr val="005D7F"/>
    </a:accent6>
    <a:hlink>
      <a:srgbClr val="55723E"/>
    </a:hlink>
    <a:folHlink>
      <a:srgbClr val="D8942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1618</TotalTime>
  <Words>2130</Words>
  <Application>Microsoft Office PowerPoint</Application>
  <PresentationFormat>Widescreen</PresentationFormat>
  <Paragraphs>221</Paragraphs>
  <Slides>26</Slides>
  <Notes>22</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41" baseType="lpstr">
      <vt:lpstr>-apple-system</vt:lpstr>
      <vt:lpstr>Arial</vt:lpstr>
      <vt:lpstr>Calibri</vt:lpstr>
      <vt:lpstr>Calibri (Body)</vt:lpstr>
      <vt:lpstr>Franklin Gothic Medium</vt:lpstr>
      <vt:lpstr>Georgia</vt:lpstr>
      <vt:lpstr>Segoe UI</vt:lpstr>
      <vt:lpstr>SourceSansProRegular</vt:lpstr>
      <vt:lpstr>Suisse Int´l</vt:lpstr>
      <vt:lpstr>Tw Cen MT</vt:lpstr>
      <vt:lpstr>Wingdings</vt:lpstr>
      <vt:lpstr>Wingdings 2</vt:lpstr>
      <vt:lpstr>Median</vt:lpstr>
      <vt:lpstr>Clarity</vt:lpstr>
      <vt:lpstr>Acrobat Document</vt:lpstr>
      <vt:lpstr>The Opioid Epidemic</vt:lpstr>
      <vt:lpstr>What are Opioids?</vt:lpstr>
      <vt:lpstr>Signs of an Opioid Overdose</vt:lpstr>
      <vt:lpstr>What is fentanyl?</vt:lpstr>
      <vt:lpstr>National Trends</vt:lpstr>
      <vt:lpstr>National Drug-Involved Overdose Deaths</vt:lpstr>
      <vt:lpstr>Opioid Overdose Deaths Statewide</vt:lpstr>
      <vt:lpstr>Nonfatal Overdoses Statewide</vt:lpstr>
      <vt:lpstr>Scott County Opioid Overdose Deaths</vt:lpstr>
      <vt:lpstr>Scott County Overdose Deaths</vt:lpstr>
      <vt:lpstr>PowerPoint Presentation</vt:lpstr>
      <vt:lpstr>PowerPoint Presentation</vt:lpstr>
      <vt:lpstr>Past 30-Day Substance Use </vt:lpstr>
      <vt:lpstr>PowerPoint Presentation</vt:lpstr>
      <vt:lpstr>Prescription drugs misuse</vt:lpstr>
      <vt:lpstr>Ease of Access</vt:lpstr>
      <vt:lpstr>Parents talking to their child </vt:lpstr>
      <vt:lpstr>Access in the Home</vt:lpstr>
      <vt:lpstr>% of students who think substance use is risky</vt:lpstr>
      <vt:lpstr>Scott County Prevention Coalition</vt:lpstr>
      <vt:lpstr>7 Strategies of Community Change </vt:lpstr>
      <vt:lpstr>Current Coalition Activities</vt:lpstr>
      <vt:lpstr>Billboard Campaign </vt:lpstr>
      <vt:lpstr>DFC prevention resources </vt:lpstr>
      <vt:lpstr>Harm reduction strategies </vt:lpstr>
      <vt:lpstr>Thank you! 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Carlson, Jayme</dc:creator>
  <cp:lastModifiedBy>Brodsky, Lisa</cp:lastModifiedBy>
  <cp:revision>3</cp:revision>
  <dcterms:created xsi:type="dcterms:W3CDTF">2023-05-01T17:02:07Z</dcterms:created>
  <dcterms:modified xsi:type="dcterms:W3CDTF">2023-05-11T03:05:08Z</dcterms:modified>
</cp:coreProperties>
</file>