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4"/>
    <p:sldMasterId id="2147483891" r:id="rId5"/>
    <p:sldMasterId id="2147483903" r:id="rId6"/>
  </p:sldMasterIdLst>
  <p:notesMasterIdLst>
    <p:notesMasterId r:id="rId18"/>
  </p:notesMasterIdLst>
  <p:sldIdLst>
    <p:sldId id="3825" r:id="rId7"/>
    <p:sldId id="3826" r:id="rId8"/>
    <p:sldId id="3830" r:id="rId9"/>
    <p:sldId id="3835" r:id="rId10"/>
    <p:sldId id="3827" r:id="rId11"/>
    <p:sldId id="3834" r:id="rId12"/>
    <p:sldId id="3837" r:id="rId13"/>
    <p:sldId id="3838" r:id="rId14"/>
    <p:sldId id="3836" r:id="rId15"/>
    <p:sldId id="3833" r:id="rId16"/>
    <p:sldId id="38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800" b="1" dirty="0">
              <a:solidFill>
                <a:schemeClr val="tx1"/>
              </a:solidFill>
            </a:rPr>
            <a:t>Debbie Aceves</a:t>
          </a:r>
          <a:br>
            <a:rPr lang="en-US" sz="1600" dirty="0">
              <a:solidFill>
                <a:schemeClr val="tx1"/>
              </a:solidFill>
            </a:rPr>
          </a:br>
          <a:r>
            <a:rPr lang="en-US" sz="1600" dirty="0">
              <a:solidFill>
                <a:schemeClr val="tx1"/>
              </a:solidFill>
            </a:rPr>
            <a:t>Project Coordinator </a:t>
          </a:r>
          <a:endParaRPr lang="en-US" sz="16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spcAft>
              <a:spcPts val="0"/>
            </a:spcAft>
            <a:defRPr b="1" spc="20">
              <a:latin typeface="+mj-lt"/>
            </a:defRPr>
          </a:pPr>
          <a:r>
            <a:rPr lang="en-US" sz="2800" b="1" dirty="0">
              <a:solidFill>
                <a:schemeClr val="tx1"/>
              </a:solidFill>
            </a:rPr>
            <a:t>Lupita </a:t>
          </a:r>
        </a:p>
        <a:p>
          <a:pPr algn="ctr">
            <a:lnSpc>
              <a:spcPct val="100000"/>
            </a:lnSpc>
            <a:spcAft>
              <a:spcPct val="35000"/>
            </a:spcAft>
            <a:defRPr b="1" spc="20">
              <a:latin typeface="+mj-lt"/>
            </a:defRPr>
          </a:pPr>
          <a:r>
            <a:rPr lang="en-US" sz="2800" b="1" dirty="0">
              <a:solidFill>
                <a:schemeClr val="tx1"/>
              </a:solidFill>
            </a:rPr>
            <a:t>Morales</a:t>
          </a:r>
          <a:br>
            <a:rPr lang="en-US" sz="1600" dirty="0">
              <a:solidFill>
                <a:schemeClr val="tx1"/>
              </a:solidFill>
            </a:rPr>
          </a:br>
          <a:r>
            <a:rPr lang="en-US" sz="1600" dirty="0">
              <a:solidFill>
                <a:schemeClr val="tx1"/>
              </a:solidFill>
            </a:rPr>
            <a:t>Assistant Director</a:t>
          </a:r>
          <a:endParaRPr lang="en-US" sz="1600" b="0" dirty="0">
            <a:solidFill>
              <a:schemeClr val="tx1"/>
            </a:solidFill>
            <a:latin typeface="+mn-lt"/>
          </a:endParaRP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spcAft>
              <a:spcPts val="600"/>
            </a:spcAft>
            <a:defRPr b="1" spc="20">
              <a:latin typeface="+mj-lt"/>
            </a:defRPr>
          </a:pPr>
          <a:r>
            <a:rPr lang="en-US" sz="2800" b="1" dirty="0">
              <a:solidFill>
                <a:schemeClr val="tx1"/>
              </a:solidFill>
            </a:rPr>
            <a:t>Veva</a:t>
          </a:r>
        </a:p>
        <a:p>
          <a:pPr algn="ctr">
            <a:lnSpc>
              <a:spcPct val="100000"/>
            </a:lnSpc>
            <a:spcAft>
              <a:spcPts val="0"/>
            </a:spcAft>
            <a:defRPr b="1" spc="20">
              <a:latin typeface="+mj-lt"/>
            </a:defRPr>
          </a:pPr>
          <a:r>
            <a:rPr lang="en-US" sz="2800" b="1" dirty="0">
              <a:solidFill>
                <a:schemeClr val="tx1"/>
              </a:solidFill>
            </a:rPr>
            <a:t>Garcia </a:t>
          </a:r>
          <a:br>
            <a:rPr lang="en-US" sz="2800" dirty="0">
              <a:solidFill>
                <a:schemeClr val="tx1"/>
              </a:solidFill>
            </a:rPr>
          </a:br>
          <a:r>
            <a:rPr lang="en-US" sz="1600" dirty="0">
              <a:solidFill>
                <a:schemeClr val="tx1"/>
              </a:solidFill>
            </a:rPr>
            <a:t>Social media </a:t>
          </a:r>
        </a:p>
        <a:p>
          <a:pPr algn="ctr">
            <a:lnSpc>
              <a:spcPct val="100000"/>
            </a:lnSpc>
            <a:spcAft>
              <a:spcPct val="35000"/>
            </a:spcAft>
            <a:defRPr b="1" spc="20">
              <a:latin typeface="+mj-lt"/>
            </a:defRPr>
          </a:pPr>
          <a:r>
            <a:rPr lang="en-US" sz="1600" dirty="0">
              <a:solidFill>
                <a:schemeClr val="tx1"/>
              </a:solidFill>
            </a:rPr>
            <a:t> Volunteer Coordinator </a:t>
          </a: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08605" custScaleY="108605" custLinFactNeighborX="-21935" custLinFactNeighborY="7241"/>
      <dgm:spPr>
        <a:prstGeom prst="ellipse">
          <a:avLst/>
        </a:prstGeom>
        <a:blipFill>
          <a:blip xmlns:r="http://schemas.openxmlformats.org/officeDocument/2006/relationships" r:embed="rId1"/>
          <a:srcRect/>
          <a:stretch>
            <a:fillRect/>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ScaleX="69888" custScaleY="50895"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08605" custScaleY="108605" custLinFactNeighborX="-52640" custLinFactNeighborY="8716"/>
      <dgm:spPr>
        <a:prstGeom prst="ellipse">
          <a:avLst/>
        </a:prstGeom>
        <a:blipFill>
          <a:blip xmlns:r="http://schemas.openxmlformats.org/officeDocument/2006/relationships" r:embed="rId2"/>
          <a:srcRect/>
          <a:stretch>
            <a:fillRect/>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ScaleX="86446" custLinFactNeighborX="-30179" custLinFactNeighborY="14439">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08605" custScaleY="108605" custLinFactX="100000" custLinFactNeighborX="104408" custLinFactNeighborY="4188"/>
      <dgm:spPr>
        <a:prstGeom prst="ellipse">
          <a:avLst/>
        </a:prstGeom>
        <a:blipFill>
          <a:blip xmlns:r="http://schemas.openxmlformats.org/officeDocument/2006/relationships" r:embed="rId3"/>
          <a:srcRect/>
          <a:stretch>
            <a:fillRect t="-12000" b="-12000"/>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X="44272" custLinFactNeighborX="100000" custLinFactNeighborY="2067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08605" custScaleY="108605" custLinFactX="-100000" custLinFactNeighborX="-147397" custLinFactNeighborY="5075"/>
      <dgm:spPr>
        <a:prstGeom prst="ellipse">
          <a:avLst/>
        </a:prstGeom>
        <a:blipFill>
          <a:blip xmlns:r="http://schemas.openxmlformats.org/officeDocument/2006/relationships" r:embed="rId4"/>
          <a:srcRect/>
          <a:stretch>
            <a:fillRect l="-11000" r="-11000"/>
          </a:stretch>
        </a:blipFill>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X="-77550" custLinFactNeighborX="-100000" custLinFactNeighborY="2067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362CB-1A02-454E-8C8B-F1375F5F58E1}"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3FA9617-6311-4CB7-A7F5-68C0EEFE51C6}">
      <dgm:prSet phldrT="[Text]" phldr="1"/>
      <dgm:spPr/>
      <dgm:t>
        <a:bodyPr/>
        <a:lstStyle/>
        <a:p>
          <a:endParaRPr lang="en-US" dirty="0"/>
        </a:p>
      </dgm:t>
    </dgm:pt>
    <dgm:pt modelId="{99DC9CD7-94B7-4290-BE2B-2E32E990D86D}" type="sibTrans" cxnId="{C7E45B6A-71AA-4F94-A635-112A88945599}">
      <dgm:prSet/>
      <dgm:spPr>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A picture containing person, indoor, close">
            <a:extLst>
              <a:ext uri="{FF2B5EF4-FFF2-40B4-BE49-F238E27FC236}">
                <a16:creationId xmlns:a16="http://schemas.microsoft.com/office/drawing/2014/main" id="{F458305D-3698-1D7A-6991-9235B4E8937F}"/>
              </a:ext>
            </a:extLst>
          </dgm14:cNvPr>
        </a:ext>
      </dgm:extLst>
    </dgm:pt>
    <dgm:pt modelId="{45C453DC-4CF8-4DB5-B415-77DB3211A7B9}" type="parTrans" cxnId="{C7E45B6A-71AA-4F94-A635-112A88945599}">
      <dgm:prSet/>
      <dgm:spPr/>
      <dgm:t>
        <a:bodyPr/>
        <a:lstStyle/>
        <a:p>
          <a:endParaRPr lang="en-US"/>
        </a:p>
      </dgm:t>
    </dgm:pt>
    <dgm:pt modelId="{DB7107D1-AB99-4B67-AA12-3685C6E8DF89}" type="pres">
      <dgm:prSet presAssocID="{55B362CB-1A02-454E-8C8B-F1375F5F58E1}" presName="Name0" presStyleCnt="0">
        <dgm:presLayoutVars>
          <dgm:chMax val="7"/>
          <dgm:chPref val="7"/>
          <dgm:dir/>
        </dgm:presLayoutVars>
      </dgm:prSet>
      <dgm:spPr/>
    </dgm:pt>
    <dgm:pt modelId="{FA53AF46-9DD4-4DF7-880B-719A995D61EA}" type="pres">
      <dgm:prSet presAssocID="{55B362CB-1A02-454E-8C8B-F1375F5F58E1}" presName="Name1" presStyleCnt="0"/>
      <dgm:spPr/>
    </dgm:pt>
    <dgm:pt modelId="{1504A9BE-D018-4508-AD33-6902D493B0D0}" type="pres">
      <dgm:prSet presAssocID="{99DC9CD7-94B7-4290-BE2B-2E32E990D86D}" presName="picture_1" presStyleCnt="0"/>
      <dgm:spPr/>
    </dgm:pt>
    <dgm:pt modelId="{5725A566-36D4-484F-A1F3-77FA9B1458EA}" type="pres">
      <dgm:prSet presAssocID="{99DC9CD7-94B7-4290-BE2B-2E32E990D86D}" presName="pictureRepeatNode" presStyleLbl="alignImgPlace1" presStyleIdx="0" presStyleCnt="1" custScaleX="200000" custScaleY="200209" custLinFactNeighborX="-42304" custLinFactNeighborY="4881"/>
      <dgm:spPr/>
    </dgm:pt>
    <dgm:pt modelId="{5E56FDD7-7F84-4B4A-9057-37902C5868A4}" type="pres">
      <dgm:prSet presAssocID="{63FA9617-6311-4CB7-A7F5-68C0EEFE51C6}" presName="text_1" presStyleLbl="node1" presStyleIdx="0" presStyleCnt="0" custFlipVert="1" custFlipHor="1" custScaleX="18400" custScaleY="64956" custLinFactY="231571" custLinFactNeighborX="6545" custLinFactNeighborY="300000">
        <dgm:presLayoutVars>
          <dgm:bulletEnabled val="1"/>
        </dgm:presLayoutVars>
      </dgm:prSet>
      <dgm:spPr/>
    </dgm:pt>
  </dgm:ptLst>
  <dgm:cxnLst>
    <dgm:cxn modelId="{8C9ECA2C-B340-4D27-AB88-5E5D48004D55}" type="presOf" srcId="{55B362CB-1A02-454E-8C8B-F1375F5F58E1}" destId="{DB7107D1-AB99-4B67-AA12-3685C6E8DF89}" srcOrd="0" destOrd="0" presId="urn:microsoft.com/office/officeart/2008/layout/CircularPictureCallout"/>
    <dgm:cxn modelId="{A57EA72F-D108-45E6-A430-AD74068D4872}" type="presOf" srcId="{99DC9CD7-94B7-4290-BE2B-2E32E990D86D}" destId="{5725A566-36D4-484F-A1F3-77FA9B1458EA}" srcOrd="0" destOrd="0" presId="urn:microsoft.com/office/officeart/2008/layout/CircularPictureCallout"/>
    <dgm:cxn modelId="{C7E45B6A-71AA-4F94-A635-112A88945599}" srcId="{55B362CB-1A02-454E-8C8B-F1375F5F58E1}" destId="{63FA9617-6311-4CB7-A7F5-68C0EEFE51C6}" srcOrd="0" destOrd="0" parTransId="{45C453DC-4CF8-4DB5-B415-77DB3211A7B9}" sibTransId="{99DC9CD7-94B7-4290-BE2B-2E32E990D86D}"/>
    <dgm:cxn modelId="{32EEFE70-82DF-447F-AFF5-E3F7F429ACB1}" type="presOf" srcId="{63FA9617-6311-4CB7-A7F5-68C0EEFE51C6}" destId="{5E56FDD7-7F84-4B4A-9057-37902C5868A4}" srcOrd="0" destOrd="0" presId="urn:microsoft.com/office/officeart/2008/layout/CircularPictureCallout"/>
    <dgm:cxn modelId="{59555D83-D711-4468-8F32-D2877E425A35}" type="presParOf" srcId="{DB7107D1-AB99-4B67-AA12-3685C6E8DF89}" destId="{FA53AF46-9DD4-4DF7-880B-719A995D61EA}" srcOrd="0" destOrd="0" presId="urn:microsoft.com/office/officeart/2008/layout/CircularPictureCallout"/>
    <dgm:cxn modelId="{5CC530B1-DB2C-4B5D-B0C9-0383F22D3945}" type="presParOf" srcId="{FA53AF46-9DD4-4DF7-880B-719A995D61EA}" destId="{1504A9BE-D018-4508-AD33-6902D493B0D0}" srcOrd="0" destOrd="0" presId="urn:microsoft.com/office/officeart/2008/layout/CircularPictureCallout"/>
    <dgm:cxn modelId="{E904E048-9318-4300-823C-AF191AAF5AFC}" type="presParOf" srcId="{1504A9BE-D018-4508-AD33-6902D493B0D0}" destId="{5725A566-36D4-484F-A1F3-77FA9B1458EA}" srcOrd="0" destOrd="0" presId="urn:microsoft.com/office/officeart/2008/layout/CircularPictureCallout"/>
    <dgm:cxn modelId="{51D646CD-00FA-40BE-B18B-6AE776F6A725}" type="presParOf" srcId="{FA53AF46-9DD4-4DF7-880B-719A995D61EA}" destId="{5E56FDD7-7F84-4B4A-9057-37902C5868A4}"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85EDC-5E46-4900-B72A-064B9AC93C0D}" type="doc">
      <dgm:prSet loTypeId="urn:microsoft.com/office/officeart/2008/layout/CircularPictureCallout" loCatId="picture" qsTypeId="urn:microsoft.com/office/officeart/2005/8/quickstyle/simple2" qsCatId="simple" csTypeId="urn:microsoft.com/office/officeart/2005/8/colors/accent1_2" csCatId="accent1" phldr="1"/>
      <dgm:spPr/>
    </dgm:pt>
    <dgm:pt modelId="{1C89A866-DE81-46EB-8612-E168DFC66D7A}">
      <dgm:prSet phldrT="[Text]"/>
      <dgm:spPr/>
      <dgm:t>
        <a:bodyPr/>
        <a:lstStyle/>
        <a:p>
          <a:r>
            <a:rPr lang="en-US" dirty="0"/>
            <a:t>Scott County Sheriff </a:t>
          </a:r>
        </a:p>
      </dgm:t>
    </dgm:pt>
    <dgm:pt modelId="{E938465E-AC32-459A-9A50-8F6F89951DB4}" type="parTrans" cxnId="{6461CB9B-F5A3-4A5C-BF09-20C8E8E86E73}">
      <dgm:prSet/>
      <dgm:spPr/>
      <dgm:t>
        <a:bodyPr/>
        <a:lstStyle/>
        <a:p>
          <a:endParaRPr lang="en-US"/>
        </a:p>
      </dgm:t>
    </dgm:pt>
    <dgm:pt modelId="{74CB7C57-A39F-490F-BF24-23CAE6F339BF}" type="sibTrans" cxnId="{6461CB9B-F5A3-4A5C-BF09-20C8E8E86E73}">
      <dgm:prSet/>
      <dgm:spPr>
        <a:blipFill>
          <a:blip xmlns:r="http://schemas.openxmlformats.org/officeDocument/2006/relationships" r:embed="rId1"/>
          <a:srcRect/>
          <a:stretch>
            <a:fillRect t="-43000" b="-43000"/>
          </a:stretch>
        </a:blipFill>
      </dgm:spPr>
      <dgm:t>
        <a:bodyPr/>
        <a:lstStyle/>
        <a:p>
          <a:endParaRPr lang="en-US"/>
        </a:p>
      </dgm:t>
    </dgm:pt>
    <dgm:pt modelId="{E209D89E-C691-41B4-95D6-33D3B72E1C1C}" type="pres">
      <dgm:prSet presAssocID="{77F85EDC-5E46-4900-B72A-064B9AC93C0D}" presName="Name0" presStyleCnt="0">
        <dgm:presLayoutVars>
          <dgm:chMax val="7"/>
          <dgm:chPref val="7"/>
          <dgm:dir/>
        </dgm:presLayoutVars>
      </dgm:prSet>
      <dgm:spPr/>
    </dgm:pt>
    <dgm:pt modelId="{15B8DC1A-2627-4FE7-A630-00D8E8448D46}" type="pres">
      <dgm:prSet presAssocID="{77F85EDC-5E46-4900-B72A-064B9AC93C0D}" presName="Name1" presStyleCnt="0"/>
      <dgm:spPr/>
    </dgm:pt>
    <dgm:pt modelId="{FF6416BB-ED4A-4972-88C1-4010D15A491B}" type="pres">
      <dgm:prSet presAssocID="{74CB7C57-A39F-490F-BF24-23CAE6F339BF}" presName="picture_1" presStyleCnt="0"/>
      <dgm:spPr/>
    </dgm:pt>
    <dgm:pt modelId="{D4C5543F-18B1-400F-BD5E-FD6B87B128FF}" type="pres">
      <dgm:prSet presAssocID="{74CB7C57-A39F-490F-BF24-23CAE6F339BF}" presName="pictureRepeatNode" presStyleLbl="alignImgPlace1" presStyleIdx="0" presStyleCnt="1" custScaleX="187065" custScaleY="189179" custLinFactX="-29053" custLinFactY="-38552" custLinFactNeighborX="-100000" custLinFactNeighborY="-100000"/>
      <dgm:spPr/>
    </dgm:pt>
    <dgm:pt modelId="{4055EC1E-4C1F-4A92-B316-80DD26C80B84}" type="pres">
      <dgm:prSet presAssocID="{1C89A866-DE81-46EB-8612-E168DFC66D7A}" presName="text_1" presStyleLbl="node1" presStyleIdx="0" presStyleCnt="0" custLinFactY="54323" custLinFactNeighborX="-17062" custLinFactNeighborY="100000">
        <dgm:presLayoutVars>
          <dgm:bulletEnabled val="1"/>
        </dgm:presLayoutVars>
      </dgm:prSet>
      <dgm:spPr/>
    </dgm:pt>
  </dgm:ptLst>
  <dgm:cxnLst>
    <dgm:cxn modelId="{6898EF3F-6F71-4E61-BACD-B15622B45A82}" type="presOf" srcId="{77F85EDC-5E46-4900-B72A-064B9AC93C0D}" destId="{E209D89E-C691-41B4-95D6-33D3B72E1C1C}" srcOrd="0" destOrd="0" presId="urn:microsoft.com/office/officeart/2008/layout/CircularPictureCallout"/>
    <dgm:cxn modelId="{AADCB472-EB47-4FC0-A2D3-56D29F65C593}" type="presOf" srcId="{1C89A866-DE81-46EB-8612-E168DFC66D7A}" destId="{4055EC1E-4C1F-4A92-B316-80DD26C80B84}" srcOrd="0" destOrd="0" presId="urn:microsoft.com/office/officeart/2008/layout/CircularPictureCallout"/>
    <dgm:cxn modelId="{1E52C090-E317-47AA-A3A5-F79BAEA2BC34}" type="presOf" srcId="{74CB7C57-A39F-490F-BF24-23CAE6F339BF}" destId="{D4C5543F-18B1-400F-BD5E-FD6B87B128FF}" srcOrd="0" destOrd="0" presId="urn:microsoft.com/office/officeart/2008/layout/CircularPictureCallout"/>
    <dgm:cxn modelId="{6461CB9B-F5A3-4A5C-BF09-20C8E8E86E73}" srcId="{77F85EDC-5E46-4900-B72A-064B9AC93C0D}" destId="{1C89A866-DE81-46EB-8612-E168DFC66D7A}" srcOrd="0" destOrd="0" parTransId="{E938465E-AC32-459A-9A50-8F6F89951DB4}" sibTransId="{74CB7C57-A39F-490F-BF24-23CAE6F339BF}"/>
    <dgm:cxn modelId="{0F444FEF-79F0-4208-8216-1DB7FB74D4A9}" type="presParOf" srcId="{E209D89E-C691-41B4-95D6-33D3B72E1C1C}" destId="{15B8DC1A-2627-4FE7-A630-00D8E8448D46}" srcOrd="0" destOrd="0" presId="urn:microsoft.com/office/officeart/2008/layout/CircularPictureCallout"/>
    <dgm:cxn modelId="{9F86391B-C96C-4514-9F6E-AA6ACB728F44}" type="presParOf" srcId="{15B8DC1A-2627-4FE7-A630-00D8E8448D46}" destId="{FF6416BB-ED4A-4972-88C1-4010D15A491B}" srcOrd="0" destOrd="0" presId="urn:microsoft.com/office/officeart/2008/layout/CircularPictureCallout"/>
    <dgm:cxn modelId="{C28F9D1C-AA6F-417D-8D4D-C62C57A61BBF}" type="presParOf" srcId="{FF6416BB-ED4A-4972-88C1-4010D15A491B}" destId="{D4C5543F-18B1-400F-BD5E-FD6B87B128FF}" srcOrd="0" destOrd="0" presId="urn:microsoft.com/office/officeart/2008/layout/CircularPictureCallout"/>
    <dgm:cxn modelId="{BA828D70-7CFD-46D2-8644-EBB6A18776EA}" type="presParOf" srcId="{15B8DC1A-2627-4FE7-A630-00D8E8448D46}" destId="{4055EC1E-4C1F-4A92-B316-80DD26C80B84}"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369515" y="1023081"/>
          <a:ext cx="1828799" cy="1828799"/>
        </a:xfrm>
        <a:prstGeom prst="ellipse">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710314" y="3089197"/>
          <a:ext cx="1168118" cy="12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endParaRPr lang="en-US" sz="1600" b="0" kern="1200" dirty="0">
            <a:solidFill>
              <a:sysClr val="windowText" lastClr="000000"/>
            </a:solidFill>
            <a:latin typeface="+mn-lt"/>
          </a:endParaRPr>
        </a:p>
      </dsp:txBody>
      <dsp:txXfrm>
        <a:off x="710314" y="3089197"/>
        <a:ext cx="1168118" cy="126273"/>
      </dsp:txXfrm>
    </dsp:sp>
    <dsp:sp modelId="{7D166BBB-55AF-452C-B9A0-94A1EE55FF4F}">
      <dsp:nvSpPr>
        <dsp:cNvPr id="0" name=""/>
        <dsp:cNvSpPr/>
      </dsp:nvSpPr>
      <dsp:spPr>
        <a:xfrm>
          <a:off x="458665" y="3297334"/>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659814" y="928228"/>
          <a:ext cx="1828799" cy="1828799"/>
        </a:xfrm>
        <a:prstGeom prst="ellipse">
          <a:avLst/>
        </a:prstGeom>
        <a:blipFill>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82191" y="2934638"/>
          <a:ext cx="1787192"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spc="20">
              <a:latin typeface="+mj-lt"/>
            </a:defRPr>
          </a:pPr>
          <a:r>
            <a:rPr lang="en-US" sz="2800" b="1" kern="1200" dirty="0">
              <a:solidFill>
                <a:schemeClr val="tx1"/>
              </a:solidFill>
            </a:rPr>
            <a:t>Debbie Aceves</a:t>
          </a:r>
          <a:br>
            <a:rPr lang="en-US" sz="1600" kern="1200" dirty="0">
              <a:solidFill>
                <a:schemeClr val="tx1"/>
              </a:solidFill>
            </a:rPr>
          </a:br>
          <a:r>
            <a:rPr lang="en-US" sz="1600" kern="1200" dirty="0">
              <a:solidFill>
                <a:schemeClr val="tx1"/>
              </a:solidFill>
            </a:rPr>
            <a:t>Project Coordinator </a:t>
          </a:r>
          <a:endParaRPr lang="en-US" sz="1600" b="0" kern="1200" dirty="0">
            <a:solidFill>
              <a:schemeClr val="tx1"/>
            </a:solidFill>
            <a:latin typeface="+mn-lt"/>
          </a:endParaRPr>
        </a:p>
      </dsp:txBody>
      <dsp:txXfrm>
        <a:off x="2782191" y="2934638"/>
        <a:ext cx="1787192" cy="487484"/>
      </dsp:txXfrm>
    </dsp:sp>
    <dsp:sp modelId="{1223E777-77CB-4A9A-BF21-12B513842696}">
      <dsp:nvSpPr>
        <dsp:cNvPr id="0" name=""/>
        <dsp:cNvSpPr/>
      </dsp:nvSpPr>
      <dsp:spPr>
        <a:xfrm>
          <a:off x="3266006" y="3417023"/>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9795586" y="851981"/>
          <a:ext cx="1828799" cy="1828799"/>
        </a:xfrm>
        <a:prstGeom prst="ellipse">
          <a:avLst/>
        </a:prstGeom>
        <a:blipFill>
          <a:blip xmlns:r="http://schemas.openxmlformats.org/officeDocument/2006/relationships" r:embed="rId3"/>
          <a:srcRect/>
          <a:stretch>
            <a:fillRect t="-12000" b="-1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9339353" y="2965013"/>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ts val="0"/>
            </a:spcAft>
            <a:buNone/>
            <a:defRPr b="1" spc="20">
              <a:latin typeface="+mj-lt"/>
            </a:defRPr>
          </a:pPr>
          <a:r>
            <a:rPr lang="en-US" sz="2800" b="1" kern="1200" dirty="0">
              <a:solidFill>
                <a:schemeClr val="tx1"/>
              </a:solidFill>
            </a:rPr>
            <a:t>Lupita </a:t>
          </a:r>
        </a:p>
        <a:p>
          <a:pPr marL="0" lvl="0" indent="0" algn="ctr" defTabSz="1244600">
            <a:lnSpc>
              <a:spcPct val="100000"/>
            </a:lnSpc>
            <a:spcBef>
              <a:spcPct val="0"/>
            </a:spcBef>
            <a:spcAft>
              <a:spcPct val="35000"/>
            </a:spcAft>
            <a:buNone/>
            <a:defRPr b="1" spc="20">
              <a:latin typeface="+mj-lt"/>
            </a:defRPr>
          </a:pPr>
          <a:r>
            <a:rPr lang="en-US" sz="2800" b="1" kern="1200" dirty="0">
              <a:solidFill>
                <a:schemeClr val="tx1"/>
              </a:solidFill>
            </a:rPr>
            <a:t>Morales</a:t>
          </a:r>
          <a:br>
            <a:rPr lang="en-US" sz="1600" kern="1200" dirty="0">
              <a:solidFill>
                <a:schemeClr val="tx1"/>
              </a:solidFill>
            </a:rPr>
          </a:br>
          <a:r>
            <a:rPr lang="en-US" sz="1600" kern="1200" dirty="0">
              <a:solidFill>
                <a:schemeClr val="tx1"/>
              </a:solidFill>
            </a:rPr>
            <a:t>Assistant Director</a:t>
          </a:r>
          <a:endParaRPr lang="en-US" sz="1600" b="0" kern="1200" dirty="0">
            <a:solidFill>
              <a:schemeClr val="tx1"/>
            </a:solidFill>
            <a:latin typeface="+mn-lt"/>
          </a:endParaRPr>
        </a:p>
      </dsp:txBody>
      <dsp:txXfrm>
        <a:off x="9339353" y="2965013"/>
        <a:ext cx="2389225" cy="487484"/>
      </dsp:txXfrm>
    </dsp:sp>
    <dsp:sp modelId="{EE420F84-477D-4635-BEF8-66426E9A259D}">
      <dsp:nvSpPr>
        <dsp:cNvPr id="0" name=""/>
        <dsp:cNvSpPr/>
      </dsp:nvSpPr>
      <dsp:spPr>
        <a:xfrm>
          <a:off x="6410251" y="2539746"/>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4994982" y="866918"/>
          <a:ext cx="1828799" cy="1828799"/>
        </a:xfrm>
        <a:prstGeom prst="ellipse">
          <a:avLst/>
        </a:prstGeom>
        <a:blipFill>
          <a:blip xmlns:r="http://schemas.openxmlformats.org/officeDocument/2006/relationships" r:embed="rId4"/>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4638616" y="2965013"/>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ts val="600"/>
            </a:spcAft>
            <a:buNone/>
            <a:defRPr b="1" spc="20">
              <a:latin typeface="+mj-lt"/>
            </a:defRPr>
          </a:pPr>
          <a:r>
            <a:rPr lang="en-US" sz="2800" b="1" kern="1200" dirty="0">
              <a:solidFill>
                <a:schemeClr val="tx1"/>
              </a:solidFill>
            </a:rPr>
            <a:t>Veva</a:t>
          </a:r>
        </a:p>
        <a:p>
          <a:pPr marL="0" lvl="0" indent="0" algn="ctr" defTabSz="1244600">
            <a:lnSpc>
              <a:spcPct val="100000"/>
            </a:lnSpc>
            <a:spcBef>
              <a:spcPct val="0"/>
            </a:spcBef>
            <a:spcAft>
              <a:spcPts val="0"/>
            </a:spcAft>
            <a:buNone/>
            <a:defRPr b="1" spc="20">
              <a:latin typeface="+mj-lt"/>
            </a:defRPr>
          </a:pPr>
          <a:r>
            <a:rPr lang="en-US" sz="2800" b="1" kern="1200" dirty="0">
              <a:solidFill>
                <a:schemeClr val="tx1"/>
              </a:solidFill>
            </a:rPr>
            <a:t>Garcia </a:t>
          </a:r>
          <a:br>
            <a:rPr lang="en-US" sz="2800" kern="1200" dirty="0">
              <a:solidFill>
                <a:schemeClr val="tx1"/>
              </a:solidFill>
            </a:rPr>
          </a:br>
          <a:r>
            <a:rPr lang="en-US" sz="1600" kern="1200" dirty="0">
              <a:solidFill>
                <a:schemeClr val="tx1"/>
              </a:solidFill>
            </a:rPr>
            <a:t>Social media </a:t>
          </a:r>
        </a:p>
        <a:p>
          <a:pPr marL="0" lvl="0" indent="0" algn="ctr" defTabSz="1244600">
            <a:lnSpc>
              <a:spcPct val="100000"/>
            </a:lnSpc>
            <a:spcBef>
              <a:spcPct val="0"/>
            </a:spcBef>
            <a:spcAft>
              <a:spcPct val="35000"/>
            </a:spcAft>
            <a:buNone/>
            <a:defRPr b="1" spc="20">
              <a:latin typeface="+mj-lt"/>
            </a:defRPr>
          </a:pPr>
          <a:r>
            <a:rPr lang="en-US" sz="1600" kern="1200" dirty="0">
              <a:solidFill>
                <a:schemeClr val="tx1"/>
              </a:solidFill>
            </a:rPr>
            <a:t> Volunteer Coordinator </a:t>
          </a:r>
          <a:endParaRPr lang="en-US" sz="1600" b="0" kern="1200" dirty="0">
            <a:solidFill>
              <a:schemeClr val="tx1"/>
            </a:solidFill>
            <a:latin typeface="+mn-lt"/>
          </a:endParaRPr>
        </a:p>
      </dsp:txBody>
      <dsp:txXfrm>
        <a:off x="4638616" y="2965013"/>
        <a:ext cx="2389225" cy="487484"/>
      </dsp:txXfrm>
    </dsp:sp>
    <dsp:sp modelId="{5A7600AF-A34B-4D03-B3D6-B3C760AE8E06}">
      <dsp:nvSpPr>
        <dsp:cNvPr id="0" name=""/>
        <dsp:cNvSpPr/>
      </dsp:nvSpPr>
      <dsp:spPr>
        <a:xfrm>
          <a:off x="8924147" y="3373469"/>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566-36D4-484F-A1F3-77FA9B1458EA}">
      <dsp:nvSpPr>
        <dsp:cNvPr id="0" name=""/>
        <dsp:cNvSpPr/>
      </dsp:nvSpPr>
      <dsp:spPr>
        <a:xfrm>
          <a:off x="0" y="-3468"/>
          <a:ext cx="1936351" cy="1938374"/>
        </a:xfrm>
        <a:prstGeom prst="ellipse">
          <a:avLst/>
        </a:prstGeom>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FDD7-7F84-4B4A-9057-37902C5868A4}">
      <dsp:nvSpPr>
        <dsp:cNvPr id="0" name=""/>
        <dsp:cNvSpPr/>
      </dsp:nvSpPr>
      <dsp:spPr>
        <a:xfrm flipH="1" flipV="1">
          <a:off x="951724" y="1723903"/>
          <a:ext cx="114012" cy="2075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951724" y="1723903"/>
        <a:ext cx="114012" cy="207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5543F-18B1-400F-BD5E-FD6B87B128FF}">
      <dsp:nvSpPr>
        <dsp:cNvPr id="0" name=""/>
        <dsp:cNvSpPr/>
      </dsp:nvSpPr>
      <dsp:spPr>
        <a:xfrm>
          <a:off x="0" y="0"/>
          <a:ext cx="4086429" cy="4132609"/>
        </a:xfrm>
        <a:prstGeom prst="ellipse">
          <a:avLst/>
        </a:prstGeom>
        <a:blipFill>
          <a:blip xmlns:r="http://schemas.openxmlformats.org/officeDocument/2006/relationships" r:embed="rId1"/>
          <a:srcRect/>
          <a:stretch>
            <a:fillRect t="-43000" b="-4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055EC1E-4C1F-4A92-B316-80DD26C80B84}">
      <dsp:nvSpPr>
        <dsp:cNvPr id="0" name=""/>
        <dsp:cNvSpPr/>
      </dsp:nvSpPr>
      <dsp:spPr>
        <a:xfrm>
          <a:off x="1246917" y="3396393"/>
          <a:ext cx="1398078" cy="72088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b" anchorCtr="0">
          <a:noAutofit/>
        </a:bodyPr>
        <a:lstStyle/>
        <a:p>
          <a:pPr marL="0" lvl="0" indent="0" algn="ctr" defTabSz="933450">
            <a:lnSpc>
              <a:spcPct val="90000"/>
            </a:lnSpc>
            <a:spcBef>
              <a:spcPct val="0"/>
            </a:spcBef>
            <a:spcAft>
              <a:spcPct val="35000"/>
            </a:spcAft>
            <a:buNone/>
          </a:pPr>
          <a:r>
            <a:rPr lang="en-US" sz="2100" kern="1200" dirty="0"/>
            <a:t>Scott County Sheriff </a:t>
          </a:r>
        </a:p>
      </dsp:txBody>
      <dsp:txXfrm>
        <a:off x="1246917" y="3396393"/>
        <a:ext cx="1398078" cy="720884"/>
      </dsp:txXfrm>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9/19/22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03A1-95FA-C8D7-5E93-B1684ED5F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782EA8-B5F8-B235-35B1-8BB72FA7C6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83B5E-2542-411C-E3D9-D7764F57796B}"/>
              </a:ext>
            </a:extLst>
          </p:cNvPr>
          <p:cNvSpPr>
            <a:spLocks noGrp="1"/>
          </p:cNvSpPr>
          <p:nvPr>
            <p:ph type="dt" sz="half" idx="10"/>
          </p:nvPr>
        </p:nvSpPr>
        <p:spPr/>
        <p:txBody>
          <a:bodyPr/>
          <a:lstStyle/>
          <a:p>
            <a:fld id="{4BDF68E2-58F2-4D09-BE8B-E3BD06533059}" type="datetimeFigureOut">
              <a:rPr lang="en-US" smtClean="0"/>
              <a:t>9/19/22</a:t>
            </a:fld>
            <a:endParaRPr lang="en-US" dirty="0"/>
          </a:p>
        </p:txBody>
      </p:sp>
      <p:sp>
        <p:nvSpPr>
          <p:cNvPr id="5" name="Footer Placeholder 4">
            <a:extLst>
              <a:ext uri="{FF2B5EF4-FFF2-40B4-BE49-F238E27FC236}">
                <a16:creationId xmlns:a16="http://schemas.microsoft.com/office/drawing/2014/main" id="{5C03269A-7E8E-52DA-8B1A-929CB2FC88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C3646C-F1DF-2167-B082-25E6FEF8A440}"/>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Freeform 13">
            <a:extLst>
              <a:ext uri="{FF2B5EF4-FFF2-40B4-BE49-F238E27FC236}">
                <a16:creationId xmlns:a16="http://schemas.microsoft.com/office/drawing/2014/main" id="{DA279896-FC40-57D9-5F60-AD852D79F403}"/>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FFE3BCC-1E68-C778-DE2F-D523E9F9A9F5}"/>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32DCC27D-EA3B-CA6F-0FCC-6B5D0D5EE57F}"/>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CFBE71A-9F73-3F8E-D058-F7A889F9E6D3}"/>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17A725A-0B85-6B6A-D722-6BBDA17DA8F4}"/>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906B4C5-9B6D-8F14-0832-483D2604EC41}"/>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C512FEAD-EA2C-915C-7B53-CE17DEA74FC6}"/>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70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724-6D97-79B9-B588-A3A67A070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E23D9-7AFE-C40F-7745-E777C7E3B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05160-71EC-2F21-E6E7-BBF262E102D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CC1C4BF-1EE4-E7A1-B247-FD92F87D5F9A}"/>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1DA7161-25B3-2442-850B-D23105FE145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19245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9C6B9-85D1-1297-A8ED-10D33065F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3F22A-4E01-919F-D927-53F9048BAA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2BEFE-D527-00B0-4100-2194A7416434}"/>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3C60753-7CAC-9579-A34E-27318BB340E0}"/>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E86B458-3A30-7EBD-AE71-1872E820FC9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04198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2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5273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31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525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7FC0-88ED-6F03-7AFB-3037020E8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2C3E0-FA0C-C852-7E1A-6C5A57DE8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6E20A-6623-6FEB-9F70-DE29EDE3BEAD}"/>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15386EA3-27AC-755F-EB3F-3B31AB809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2B1F2-42FD-CCDC-CADB-E20688F2D5CC}"/>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208884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55EB-F2AE-1AA1-8ECE-43E4CC326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5C431-B6CE-4DBD-E0D8-95632A0E4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E40FC-25DE-9D2A-6750-B9A04743A51F}"/>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389CB815-6197-08C9-92FF-128CF061E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1EBE4-8D33-05B1-2BCF-A4CEAEBE510B}"/>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426963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34AD-F2AC-41D9-28CA-6FD33C718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6F2C64-470B-1383-012C-185D66D3B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7A6D9-B950-23CB-B45A-F3102FBD4941}"/>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19875272-A03F-DA97-A573-68E21522D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20706-4DE9-CB46-914B-BE12357805F5}"/>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281225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C241-E571-BDA7-58CD-208DC2548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35FFF-EE2A-3FDD-45AA-7269F02091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4EEEB-81A9-8EA9-F0A7-AB2F1314BD0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ADEE6D4-B0FC-5486-CBA7-F5A7D3FCB9AA}"/>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8CC4C4A-FE80-7368-9D21-8807404CE92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6634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0CC0-9D88-5304-8285-04ABF6B18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159CA-1DC8-E667-7AA1-1B8CA3D9A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2EC08-EA0F-134A-2DB5-E68876EBE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9C9480-C731-EBEE-6D92-C9FF55D8D9D2}"/>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6" name="Footer Placeholder 5">
            <a:extLst>
              <a:ext uri="{FF2B5EF4-FFF2-40B4-BE49-F238E27FC236}">
                <a16:creationId xmlns:a16="http://schemas.microsoft.com/office/drawing/2014/main" id="{172422C4-AF7E-1B2C-6C07-49D986215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745C6-C9F1-CAA7-DA99-B6AA482CF006}"/>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14334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6952-EC0B-024B-A906-84420F291C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A7236-CF4E-DC9C-EABE-E72D7669A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405E2-9ED3-913C-0A70-92C45F7E59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33D886-23CB-839A-E254-FD646CF09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428C-181F-877A-B30A-5A99176BEB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490BE-513F-177E-7B27-23114CB3902A}"/>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8" name="Footer Placeholder 7">
            <a:extLst>
              <a:ext uri="{FF2B5EF4-FFF2-40B4-BE49-F238E27FC236}">
                <a16:creationId xmlns:a16="http://schemas.microsoft.com/office/drawing/2014/main" id="{993B5B71-B8AC-0A4D-E6E4-82FF15A250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47621-9AE5-AEAC-0F75-98E0FEA9D294}"/>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38320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4EF1-C0E2-5CA1-1B06-EA4BC5858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613B5-0229-2ADB-3F79-2418F4BEBE37}"/>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4" name="Footer Placeholder 3">
            <a:extLst>
              <a:ext uri="{FF2B5EF4-FFF2-40B4-BE49-F238E27FC236}">
                <a16:creationId xmlns:a16="http://schemas.microsoft.com/office/drawing/2014/main" id="{0F86B0B3-D9A3-29F4-9DC8-D290A7426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BCE93-5720-0504-20B7-40667317689B}"/>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0325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07F92-420A-D618-29A5-03F68DA8AE39}"/>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3" name="Footer Placeholder 2">
            <a:extLst>
              <a:ext uri="{FF2B5EF4-FFF2-40B4-BE49-F238E27FC236}">
                <a16:creationId xmlns:a16="http://schemas.microsoft.com/office/drawing/2014/main" id="{87DA9165-3390-3631-3110-0913199D8D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971BB-5C2E-BD59-B929-4192600F597B}"/>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59412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8D7D-32EF-81E6-918D-BE628311A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6DEB5-E0C6-76B3-147D-2AEF124FC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799666-7912-EDAB-F0BE-3E8830B3A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7F939-0783-66FA-1A2B-7BBCBE180C6A}"/>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6" name="Footer Placeholder 5">
            <a:extLst>
              <a:ext uri="{FF2B5EF4-FFF2-40B4-BE49-F238E27FC236}">
                <a16:creationId xmlns:a16="http://schemas.microsoft.com/office/drawing/2014/main" id="{753C1191-54F1-4E33-65AF-07372E822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83280-5E75-19B7-C9F8-3364EEE98786}"/>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256444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A7C2-758F-AEFB-6374-7273602FC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2E472-0685-AAFB-2861-511DB146F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83DAC-F7D7-745B-3074-9C97A6C4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4483B-51DE-4B6D-BD14-BD3ED101B24F}"/>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6" name="Footer Placeholder 5">
            <a:extLst>
              <a:ext uri="{FF2B5EF4-FFF2-40B4-BE49-F238E27FC236}">
                <a16:creationId xmlns:a16="http://schemas.microsoft.com/office/drawing/2014/main" id="{68E0D27E-361F-F9F5-7ED2-727601B0E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91C3A-0C4B-1456-3DCE-963A8DCC5A95}"/>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372732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14A5-37FC-F439-C2FF-84C592DC3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AF9CF-8B27-125B-EFA9-BEC28BD52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72359-5C75-1B97-F6A5-CEE7B31DDDB9}"/>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66DAFB4E-4BFC-1F46-B0ED-94306838A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1BFE2-1B5A-4176-715D-B986905BAFD5}"/>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848666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F154B-31F2-548E-A6E9-8CCA5C7471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C89C5-F954-7AAB-67AA-1A2C66E98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B11CE-4908-304D-6CDD-6DEDCD9E8A08}"/>
              </a:ext>
            </a:extLst>
          </p:cNvPr>
          <p:cNvSpPr>
            <a:spLocks noGrp="1"/>
          </p:cNvSpPr>
          <p:nvPr>
            <p:ph type="dt" sz="half" idx="10"/>
          </p:nvPr>
        </p:nvSpPr>
        <p:spPr/>
        <p:txBody>
          <a:body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88398BB8-0F24-2292-9222-A48D78C6A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B1E80-1E77-1772-9FA2-7ECA2ED9F171}"/>
              </a:ext>
            </a:extLst>
          </p:cNvPr>
          <p:cNvSpPr>
            <a:spLocks noGrp="1"/>
          </p:cNvSpPr>
          <p:nvPr>
            <p:ph type="sldNum" sz="quarter" idx="12"/>
          </p:nvPr>
        </p:nvSpPr>
        <p:spPr/>
        <p:txBody>
          <a:bodyPr/>
          <a:lstStyle/>
          <a:p>
            <a:fld id="{9EBF7664-39D0-43F3-998E-9E50A1548BAF}" type="slidenum">
              <a:rPr lang="en-US" smtClean="0"/>
              <a:t>‹#›</a:t>
            </a:fld>
            <a:endParaRPr lang="en-US"/>
          </a:p>
        </p:txBody>
      </p:sp>
    </p:spTree>
    <p:extLst>
      <p:ext uri="{BB962C8B-B14F-4D97-AF65-F5344CB8AC3E}">
        <p14:creationId xmlns:p14="http://schemas.microsoft.com/office/powerpoint/2010/main" val="1259357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E7FF-44CD-9151-0219-549E3F1CE7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84E94D-64F5-4777-5A1E-409FB8445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858B3-69A6-46C3-5F65-BF4307C5B855}"/>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463BFD3A-C850-5766-E57D-EA287CE05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8027F-4322-E82F-9318-8CC162AF6A25}"/>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4272626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3837-B548-0B53-B253-D9D22EEE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08E73-6D56-8614-4078-0F4CFBB60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5C6A-6251-F5DA-6727-256A057644DD}"/>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FE013F08-24EB-6D8B-F984-D26AE2B04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FEFA8-21E3-E4CB-9912-09497A5D9562}"/>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38055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7EE5-07E3-DA01-4B5E-B194826B9C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9C8E5-6A09-5FEE-0FEB-8B11170EE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E2C30-F719-EDF5-48C8-E585E5B600B7}"/>
              </a:ext>
            </a:extLst>
          </p:cNvPr>
          <p:cNvSpPr>
            <a:spLocks noGrp="1"/>
          </p:cNvSpPr>
          <p:nvPr>
            <p:ph type="dt" sz="half" idx="10"/>
          </p:nvPr>
        </p:nvSpPr>
        <p:spPr/>
        <p:txBody>
          <a:bodyPr/>
          <a:lstStyle/>
          <a:p>
            <a:fld id="{20EBB0C4-6273-4C6E-B9BD-2EDC30F1CD52}" type="datetimeFigureOut">
              <a:rPr lang="en-US" smtClean="0"/>
              <a:t>9/19/22</a:t>
            </a:fld>
            <a:endParaRPr lang="en-US" dirty="0"/>
          </a:p>
        </p:txBody>
      </p:sp>
      <p:sp>
        <p:nvSpPr>
          <p:cNvPr id="5" name="Footer Placeholder 4">
            <a:extLst>
              <a:ext uri="{FF2B5EF4-FFF2-40B4-BE49-F238E27FC236}">
                <a16:creationId xmlns:a16="http://schemas.microsoft.com/office/drawing/2014/main" id="{8E12E4CE-CED7-28AB-B9E1-0DFD340BD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DEF56-585B-6C3E-1BA4-5D9D0C62F764}"/>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Oval 6">
            <a:extLst>
              <a:ext uri="{FF2B5EF4-FFF2-40B4-BE49-F238E27FC236}">
                <a16:creationId xmlns:a16="http://schemas.microsoft.com/office/drawing/2014/main" id="{71FC92AE-1F3D-EB2E-043E-BEC8B9732B00}"/>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EE239090-BF6A-BCD5-311A-01A70F7179DC}"/>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DB760D3-AE5B-BB45-E965-6BA4ED76540A}"/>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614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681C-587C-7C1C-A7F4-8B0275B151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2F0AA-851A-EBBC-B8C7-7BD84A6A56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A2D420-302C-3CCF-9AE3-49F5872B0DB0}"/>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30EA9EC7-9387-BCB8-B09A-56642F6A5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52364-34E6-CAC9-F840-C970416509BC}"/>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3646720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970-7ADF-3B38-A81B-59FAE36BD4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68334-2DED-387C-A9FD-A1F6D9E26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7B057D-8F16-A9DB-3FE4-4F81306C8E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507EF-BA24-7948-D2FA-22D45ADB8BED}"/>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6" name="Footer Placeholder 5">
            <a:extLst>
              <a:ext uri="{FF2B5EF4-FFF2-40B4-BE49-F238E27FC236}">
                <a16:creationId xmlns:a16="http://schemas.microsoft.com/office/drawing/2014/main" id="{13D1FE15-700F-8EF6-58CA-EDDDE032C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66BD3-980A-3FD6-FFD3-92F7DD944EBD}"/>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179555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4B0F-40E7-F932-49AA-85E3E237A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160A3-F415-234A-1454-338310B4F6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5ED5FF-E76F-762C-E0CA-D4217BC35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5B31F-0E88-FAC2-A78F-7FC0A35C6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C692C-5F49-8778-F1F0-C72A340AB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D025D1-C0E1-C98B-8053-690420074B87}"/>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8" name="Footer Placeholder 7">
            <a:extLst>
              <a:ext uri="{FF2B5EF4-FFF2-40B4-BE49-F238E27FC236}">
                <a16:creationId xmlns:a16="http://schemas.microsoft.com/office/drawing/2014/main" id="{2594DF79-58CF-95EB-0AC4-7DB7677E2A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F08AC-9171-FA29-0559-E717A5F80621}"/>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3269292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79A0-1D14-F66D-77F5-A525B55EA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350F-FA86-F6AD-89F6-448D9368E0A4}"/>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4" name="Footer Placeholder 3">
            <a:extLst>
              <a:ext uri="{FF2B5EF4-FFF2-40B4-BE49-F238E27FC236}">
                <a16:creationId xmlns:a16="http://schemas.microsoft.com/office/drawing/2014/main" id="{3BA7D44E-207A-33A4-B692-0A1713C85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5ECBC1-D789-2D1D-36A3-D5C3B06BBA5A}"/>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1032939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261A2-601B-AD90-4CDE-26CBFACF865A}"/>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3" name="Footer Placeholder 2">
            <a:extLst>
              <a:ext uri="{FF2B5EF4-FFF2-40B4-BE49-F238E27FC236}">
                <a16:creationId xmlns:a16="http://schemas.microsoft.com/office/drawing/2014/main" id="{FF8B3E39-5B52-8295-D2FD-467056DA1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EDEEBC-178C-F917-6423-C38C6203AE51}"/>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814959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B3DC-14E4-67D9-0602-34D7022EE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311391-D3DA-F21C-C946-1BE3DD9CE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BCFD48-4D34-C6C8-ED08-1A3CB6498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6251E-8D35-DB8B-98F3-030DB4974279}"/>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6" name="Footer Placeholder 5">
            <a:extLst>
              <a:ext uri="{FF2B5EF4-FFF2-40B4-BE49-F238E27FC236}">
                <a16:creationId xmlns:a16="http://schemas.microsoft.com/office/drawing/2014/main" id="{B959C997-C84F-4E6C-A451-096CB3CCB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DCA4A-A639-0438-B5CC-25E2A33008AC}"/>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906511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8753-D9CF-B595-9CFF-E001ED70D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EE5464-54AF-2544-EEE0-916CB0020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8F52A6-16F9-8FFD-B07E-37281968C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221C1-6A10-0D61-CCB9-73F173ECF204}"/>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6" name="Footer Placeholder 5">
            <a:extLst>
              <a:ext uri="{FF2B5EF4-FFF2-40B4-BE49-F238E27FC236}">
                <a16:creationId xmlns:a16="http://schemas.microsoft.com/office/drawing/2014/main" id="{2ED4C426-93E9-AB8D-0222-78D5719B4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652B5-D38F-E806-869C-55431EEC7F9C}"/>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4283038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A6C3-285A-8118-BA14-407072797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1E2A16-E2F2-7BDA-A2AB-DEE4A9C4D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39A91-BF75-A857-E817-E8FF080264E5}"/>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3056C815-8C06-0069-2E3B-8D037CD05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D3781-FF2A-9F6C-5AD8-1CE436E8E276}"/>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2821913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F93C9-B50A-854F-1C85-AEE06C4C4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B21A9-5834-8AA8-1B5A-ECCCEF4F94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9443C-F0BD-5ED4-A88D-69C9294EE4BF}"/>
              </a:ext>
            </a:extLst>
          </p:cNvPr>
          <p:cNvSpPr>
            <a:spLocks noGrp="1"/>
          </p:cNvSpPr>
          <p:nvPr>
            <p:ph type="dt" sz="half" idx="10"/>
          </p:nvPr>
        </p:nvSpPr>
        <p:spPr/>
        <p:txBody>
          <a:body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28B6BB51-E073-8841-E249-D81E006FB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E62CB-99B1-F454-05AA-31FB7949920D}"/>
              </a:ext>
            </a:extLst>
          </p:cNvPr>
          <p:cNvSpPr>
            <a:spLocks noGrp="1"/>
          </p:cNvSpPr>
          <p:nvPr>
            <p:ph type="sldNum" sz="quarter" idx="12"/>
          </p:nvPr>
        </p:nvSpPr>
        <p:spPr/>
        <p:txBody>
          <a:bodyPr/>
          <a:lstStyle/>
          <a:p>
            <a:fld id="{190AE811-5F0F-4C55-831C-23D6564F1F6E}" type="slidenum">
              <a:rPr lang="en-US" smtClean="0"/>
              <a:t>‹#›</a:t>
            </a:fld>
            <a:endParaRPr lang="en-US"/>
          </a:p>
        </p:txBody>
      </p:sp>
    </p:spTree>
    <p:extLst>
      <p:ext uri="{BB962C8B-B14F-4D97-AF65-F5344CB8AC3E}">
        <p14:creationId xmlns:p14="http://schemas.microsoft.com/office/powerpoint/2010/main" val="131450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95E9-6FFB-9DB3-1CD2-3F56E6CB7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6A48B-F344-E1DC-C35C-A6A1A9E70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CD5999-D38F-5A0E-06F0-7D4CE4FB4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44E4C-044D-48F1-2887-E8AD9E85C9D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265671DF-F56A-12CA-CACF-8140D5C6CDE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1D5D577E-109D-3F4F-E7E0-C494B170AD0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10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A237-9B99-917B-FE47-E9CC75B6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07B3B-8167-69F5-963F-55BB0A4EF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1DAF7-8265-CC77-C623-084590E2F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16FD8-5E9E-2459-3DCF-09191E8B7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FA368-3624-617F-74FE-E19E832B6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F5A2F-168B-3A01-9F01-8FB7F93D278E}"/>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131F5E7-97FE-ECA0-9B9F-B92A0CE6E6FC}"/>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504CB5C6-7A3B-1811-2920-469DDDF317B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46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5F81-57F4-440E-3CB5-96BDA1301F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A3B5E-BA31-64A5-BF5A-41D6DF2FF783}"/>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69161D07-B66C-9881-DB8E-776DBDA2309E}"/>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6FF6BF0-2A33-20B4-2DA3-DBC9273E723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796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D44B6-5215-6E2E-4910-E0E35A4DB585}"/>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1894BD46-1AA2-39E5-9605-E4487C436EAE}"/>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43354D9-BA77-A60D-6E75-CADD34959E8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740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1AC0-0BBA-3D8B-EF72-53AA44A6C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F0F7A2-2FB6-C655-134A-F188B98EC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F40D4-4C00-F7BF-8B56-09895C76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A2A46-7899-4BFD-460A-6BE8097E8BA8}"/>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3CC1980-0A32-87CD-F77F-56A35AED10D5}"/>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9B69FB2-C70B-9EEB-F6A1-74406BA9C95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36FF-D2F3-E13A-7E88-242FB0071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A51E14-EE63-8B7A-E9CA-972A4E32E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7F72F-73CE-34B7-A4E7-216E8640A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AB798-C0CC-4B52-4FA9-25CD9042B2FB}"/>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6FCD313-D03F-3389-BBCA-317306C73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CC362-E6FD-1774-77F7-EB960546555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506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46BC2-F722-4E1A-A24B-3D791D9A2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8DA95-9AE1-7324-3FDF-99E6E2D3E0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891B8-1A9A-35D9-F7DE-BBB960240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46EF844-5696-D9A0-8358-6D2A32D99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2FA1B84-FC24-0662-9791-22D321FE9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880097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8" r:id="rId13"/>
    <p:sldLayoutId id="2147483889" r:id="rId14"/>
    <p:sldLayoutId id="2147483890" r:id="rId15"/>
    <p:sldLayoutId id="2147483788"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9BD5B-5CF7-0A18-4388-78F3657B1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E85954-D7E6-9D05-3050-7C4E3BC16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7D1F9-C0DA-A7CE-8AC8-ADCF6C219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A90FB-3DF5-45AB-8A2F-E0B8B1436636}" type="datetimeFigureOut">
              <a:rPr lang="en-US" smtClean="0"/>
              <a:t>9/19/22</a:t>
            </a:fld>
            <a:endParaRPr lang="en-US"/>
          </a:p>
        </p:txBody>
      </p:sp>
      <p:sp>
        <p:nvSpPr>
          <p:cNvPr id="5" name="Footer Placeholder 4">
            <a:extLst>
              <a:ext uri="{FF2B5EF4-FFF2-40B4-BE49-F238E27FC236}">
                <a16:creationId xmlns:a16="http://schemas.microsoft.com/office/drawing/2014/main" id="{12AC29D0-5486-D9A2-1100-A676CC652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F2BC83-59E5-5F99-CC6A-F82796AFF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7664-39D0-43F3-998E-9E50A1548BAF}" type="slidenum">
              <a:rPr lang="en-US" smtClean="0"/>
              <a:t>‹#›</a:t>
            </a:fld>
            <a:endParaRPr lang="en-US"/>
          </a:p>
        </p:txBody>
      </p:sp>
    </p:spTree>
    <p:extLst>
      <p:ext uri="{BB962C8B-B14F-4D97-AF65-F5344CB8AC3E}">
        <p14:creationId xmlns:p14="http://schemas.microsoft.com/office/powerpoint/2010/main" val="70454311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2CA72-0F16-5C28-F9D6-8FB66A339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C0263C-F425-DF5B-6850-E5FA9C320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3C656-0D91-E742-B09D-E58361722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37475-6334-4100-A46C-2A47FA12606E}" type="datetimeFigureOut">
              <a:rPr lang="en-US" smtClean="0"/>
              <a:t>9/19/22</a:t>
            </a:fld>
            <a:endParaRPr lang="en-US"/>
          </a:p>
        </p:txBody>
      </p:sp>
      <p:sp>
        <p:nvSpPr>
          <p:cNvPr id="5" name="Footer Placeholder 4">
            <a:extLst>
              <a:ext uri="{FF2B5EF4-FFF2-40B4-BE49-F238E27FC236}">
                <a16:creationId xmlns:a16="http://schemas.microsoft.com/office/drawing/2014/main" id="{5574D40D-0A4E-89D3-C53C-4E163FEAC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923035-051D-72F6-5C3E-9D0027578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AE811-5F0F-4C55-831C-23D6564F1F6E}" type="slidenum">
              <a:rPr lang="en-US" smtClean="0"/>
              <a:t>‹#›</a:t>
            </a:fld>
            <a:endParaRPr lang="en-US"/>
          </a:p>
        </p:txBody>
      </p:sp>
    </p:spTree>
    <p:extLst>
      <p:ext uri="{BB962C8B-B14F-4D97-AF65-F5344CB8AC3E}">
        <p14:creationId xmlns:p14="http://schemas.microsoft.com/office/powerpoint/2010/main" val="18899098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con">
            <a:extLst>
              <a:ext uri="{FF2B5EF4-FFF2-40B4-BE49-F238E27FC236}">
                <a16:creationId xmlns:a16="http://schemas.microsoft.com/office/drawing/2014/main" id="{0D29EAC1-3FA8-239C-FD9B-428477D3CEA5}"/>
              </a:ext>
            </a:extLst>
          </p:cNvPr>
          <p:cNvPicPr>
            <a:picLocks noChangeAspect="1"/>
          </p:cNvPicPr>
          <p:nvPr/>
        </p:nvPicPr>
        <p:blipFill rotWithShape="1">
          <a:blip r:embed="rId2"/>
          <a:srcRect l="15461" t="12568" r="17571" b="18931"/>
          <a:stretch/>
        </p:blipFill>
        <p:spPr>
          <a:xfrm>
            <a:off x="3269245" y="946034"/>
            <a:ext cx="5846763" cy="4679698"/>
          </a:xfrm>
          <a:prstGeom prst="rect">
            <a:avLst/>
          </a:prstGeom>
        </p:spPr>
      </p:pic>
      <p:sp>
        <p:nvSpPr>
          <p:cNvPr id="3" name="TextBox 2">
            <a:extLst>
              <a:ext uri="{FF2B5EF4-FFF2-40B4-BE49-F238E27FC236}">
                <a16:creationId xmlns:a16="http://schemas.microsoft.com/office/drawing/2014/main" id="{98EE0C14-7381-AE41-28F8-11F4B25BA4EE}"/>
              </a:ext>
            </a:extLst>
          </p:cNvPr>
          <p:cNvSpPr txBox="1"/>
          <p:nvPr/>
        </p:nvSpPr>
        <p:spPr>
          <a:xfrm>
            <a:off x="3757969" y="5817170"/>
            <a:ext cx="4555606" cy="369332"/>
          </a:xfrm>
          <a:prstGeom prst="rect">
            <a:avLst/>
          </a:prstGeom>
          <a:noFill/>
        </p:spPr>
        <p:txBody>
          <a:bodyPr wrap="none" rtlCol="0">
            <a:spAutoFit/>
          </a:bodyPr>
          <a:lstStyle/>
          <a:p>
            <a:r>
              <a:rPr lang="en-US" dirty="0">
                <a:solidFill>
                  <a:srgbClr val="FF0000"/>
                </a:solidFill>
              </a:rPr>
              <a:t>Community, Support, Solidarity and Friendship</a:t>
            </a:r>
          </a:p>
        </p:txBody>
      </p:sp>
    </p:spTree>
    <p:extLst>
      <p:ext uri="{BB962C8B-B14F-4D97-AF65-F5344CB8AC3E}">
        <p14:creationId xmlns:p14="http://schemas.microsoft.com/office/powerpoint/2010/main" val="800962904"/>
      </p:ext>
    </p:extLst>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people posing for a photo&#10;&#10;Description automatically generated">
            <a:extLst>
              <a:ext uri="{FF2B5EF4-FFF2-40B4-BE49-F238E27FC236}">
                <a16:creationId xmlns:a16="http://schemas.microsoft.com/office/drawing/2014/main" id="{AAF39236-291F-7C97-A894-1EA3886F8E18}"/>
              </a:ext>
            </a:extLst>
          </p:cNvPr>
          <p:cNvPicPr>
            <a:picLocks noGrp="1" noChangeAspect="1"/>
          </p:cNvPicPr>
          <p:nvPr>
            <p:ph type="pic" sz="quarter" idx="14"/>
          </p:nvPr>
        </p:nvPicPr>
        <p:blipFill>
          <a:blip r:embed="rId2"/>
          <a:srcRect l="11044" r="11044"/>
          <a:stretch>
            <a:fillRect/>
          </a:stretch>
        </p:blipFill>
        <p:spPr>
          <a:xfrm>
            <a:off x="7836830" y="2297900"/>
            <a:ext cx="4290740" cy="4130271"/>
          </a:xfrm>
        </p:spPr>
      </p:pic>
      <p:pic>
        <p:nvPicPr>
          <p:cNvPr id="7" name="Picture Placeholder 6" descr="A group of people posing for a photo&#10;&#10;Description automatically generated">
            <a:extLst>
              <a:ext uri="{FF2B5EF4-FFF2-40B4-BE49-F238E27FC236}">
                <a16:creationId xmlns:a16="http://schemas.microsoft.com/office/drawing/2014/main" id="{DFEF08A4-CF2B-4279-C2D6-8E467545F903}"/>
              </a:ext>
            </a:extLst>
          </p:cNvPr>
          <p:cNvPicPr>
            <a:picLocks noGrp="1" noChangeAspect="1"/>
          </p:cNvPicPr>
          <p:nvPr>
            <p:ph type="pic" sz="quarter" idx="13"/>
          </p:nvPr>
        </p:nvPicPr>
        <p:blipFill>
          <a:blip r:embed="rId3"/>
          <a:srcRect l="6128" r="6128"/>
          <a:stretch>
            <a:fillRect/>
          </a:stretch>
        </p:blipFill>
        <p:spPr/>
      </p:pic>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dirty="0"/>
              <a:t>Summary</a:t>
            </a:r>
          </a:p>
        </p:txBody>
      </p:sp>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p:txBody>
          <a:bodyPr/>
          <a:lstStyle/>
          <a:p>
            <a:r>
              <a:rPr lang="en-US" dirty="0"/>
              <a:t>We are a group of  mothers, from the community, working for the community to enrich our youth and the community where we reside. </a:t>
            </a:r>
          </a:p>
          <a:p>
            <a:endParaRPr lang="en-US" dirty="0"/>
          </a:p>
        </p:txBody>
      </p:sp>
    </p:spTree>
    <p:extLst>
      <p:ext uri="{BB962C8B-B14F-4D97-AF65-F5344CB8AC3E}">
        <p14:creationId xmlns:p14="http://schemas.microsoft.com/office/powerpoint/2010/main" val="1783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211156" y="1691078"/>
            <a:ext cx="6371383" cy="2591674"/>
          </a:xfrm>
        </p:spPr>
        <p:txBody>
          <a:bodyPr/>
          <a:lstStyle/>
          <a:p>
            <a:r>
              <a:rPr lang="en-US" dirty="0">
                <a:solidFill>
                  <a:srgbClr val="FFFFFF"/>
                </a:solidFill>
              </a:rPr>
              <a:t>Gracias, </a:t>
            </a:r>
            <a:r>
              <a:rPr lang="en-US" dirty="0" err="1">
                <a:solidFill>
                  <a:srgbClr val="FFFFFF"/>
                </a:solidFill>
              </a:rPr>
              <a:t>esto</a:t>
            </a:r>
            <a:r>
              <a:rPr lang="en-US" dirty="0">
                <a:solidFill>
                  <a:srgbClr val="FFFFFF"/>
                </a:solidFill>
              </a:rPr>
              <a:t> no </a:t>
            </a:r>
            <a:r>
              <a:rPr lang="en-US" dirty="0" err="1">
                <a:solidFill>
                  <a:srgbClr val="FFFFFF"/>
                </a:solidFill>
              </a:rPr>
              <a:t>seria</a:t>
            </a:r>
            <a:r>
              <a:rPr lang="en-US" dirty="0">
                <a:solidFill>
                  <a:srgbClr val="FFFFFF"/>
                </a:solidFill>
              </a:rPr>
              <a:t> </a:t>
            </a:r>
            <a:r>
              <a:rPr lang="en-US" dirty="0" err="1">
                <a:solidFill>
                  <a:srgbClr val="FFFFFF"/>
                </a:solidFill>
              </a:rPr>
              <a:t>posible</a:t>
            </a:r>
            <a:r>
              <a:rPr lang="en-US" dirty="0">
                <a:solidFill>
                  <a:srgbClr val="FFFFFF"/>
                </a:solidFill>
              </a:rPr>
              <a:t> sin </a:t>
            </a:r>
            <a:r>
              <a:rPr lang="en-US" dirty="0" err="1">
                <a:solidFill>
                  <a:srgbClr val="FFFFFF"/>
                </a:solidFill>
              </a:rPr>
              <a:t>ustedes</a:t>
            </a:r>
            <a:r>
              <a:rPr lang="en-US" dirty="0">
                <a:solidFill>
                  <a:srgbClr val="FFFFFF"/>
                </a:solidFill>
              </a:rPr>
              <a:t>.</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862873" y="4282752"/>
            <a:ext cx="4786605" cy="1760245"/>
          </a:xfrm>
        </p:spPr>
        <p:txBody>
          <a:bodyPr>
            <a:normAutofit fontScale="47500" lnSpcReduction="20000"/>
          </a:bodyPr>
          <a:lstStyle/>
          <a:p>
            <a:pPr algn="ctr"/>
            <a:r>
              <a:rPr lang="en-US" dirty="0">
                <a:solidFill>
                  <a:srgbClr val="FFFFFF"/>
                </a:solidFill>
              </a:rPr>
              <a:t>Thank you to our partners</a:t>
            </a:r>
          </a:p>
          <a:p>
            <a:pPr algn="ctr"/>
            <a:r>
              <a:rPr lang="en-US" dirty="0">
                <a:solidFill>
                  <a:srgbClr val="FFFFFF"/>
                </a:solidFill>
              </a:rPr>
              <a:t> Scott County Public Health</a:t>
            </a:r>
          </a:p>
          <a:p>
            <a:pPr algn="ctr"/>
            <a:r>
              <a:rPr lang="en-US" dirty="0">
                <a:solidFill>
                  <a:srgbClr val="FFFFFF"/>
                </a:solidFill>
              </a:rPr>
              <a:t>Scott County Law Enforcement</a:t>
            </a:r>
          </a:p>
          <a:p>
            <a:pPr algn="ctr"/>
            <a:r>
              <a:rPr lang="en-US" dirty="0">
                <a:solidFill>
                  <a:srgbClr val="FFFFFF"/>
                </a:solidFill>
              </a:rPr>
              <a:t>Shakopee Public Schools</a:t>
            </a:r>
          </a:p>
          <a:p>
            <a:pPr algn="ctr"/>
            <a:r>
              <a:rPr lang="en-US" dirty="0">
                <a:solidFill>
                  <a:srgbClr val="FFFFFF"/>
                </a:solidFill>
              </a:rPr>
              <a:t>City Of Shakopee </a:t>
            </a:r>
          </a:p>
          <a:p>
            <a:pPr algn="ctr"/>
            <a:r>
              <a:rPr lang="en-US" dirty="0">
                <a:solidFill>
                  <a:srgbClr val="FFFFFF"/>
                </a:solidFill>
              </a:rPr>
              <a:t>St. Francis Regional Medical Center</a:t>
            </a:r>
          </a:p>
          <a:p>
            <a:pPr algn="ctr"/>
            <a:r>
              <a:rPr lang="en-US" dirty="0">
                <a:solidFill>
                  <a:srgbClr val="FFFFFF"/>
                </a:solidFill>
              </a:rPr>
              <a:t>HEART </a:t>
            </a:r>
            <a:r>
              <a:rPr lang="en-US">
                <a:solidFill>
                  <a:srgbClr val="FFFFFF"/>
                </a:solidFill>
              </a:rPr>
              <a:t>Response team </a:t>
            </a:r>
            <a:endParaRPr lang="en-US" dirty="0">
              <a:solidFill>
                <a:srgbClr val="FFFFFF"/>
              </a:solidFill>
            </a:endParaRPr>
          </a:p>
          <a:p>
            <a:pPr algn="ctr"/>
            <a:endParaRPr lang="en-US" dirty="0"/>
          </a:p>
        </p:txBody>
      </p:sp>
    </p:spTree>
    <p:extLst>
      <p:ext uri="{BB962C8B-B14F-4D97-AF65-F5344CB8AC3E}">
        <p14:creationId xmlns:p14="http://schemas.microsoft.com/office/powerpoint/2010/main" val="428359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A group of people posing for a photo&#10;&#10;Description automatically generated">
            <a:extLst>
              <a:ext uri="{FF2B5EF4-FFF2-40B4-BE49-F238E27FC236}">
                <a16:creationId xmlns:a16="http://schemas.microsoft.com/office/drawing/2014/main" id="{92FAF8A6-C2D5-6E89-8806-582DC99F9499}"/>
              </a:ext>
            </a:extLst>
          </p:cNvPr>
          <p:cNvPicPr>
            <a:picLocks noGrp="1" noChangeAspect="1"/>
          </p:cNvPicPr>
          <p:nvPr>
            <p:ph type="pic" sz="quarter" idx="13"/>
          </p:nvPr>
        </p:nvPicPr>
        <p:blipFill>
          <a:blip r:embed="rId2"/>
          <a:srcRect l="12446" r="12446"/>
          <a:stretch>
            <a:fillRect/>
          </a:stretch>
        </p:blipFill>
        <p:spPr>
          <a:xfrm>
            <a:off x="6096000" y="365124"/>
            <a:ext cx="3389280" cy="3384876"/>
          </a:xfrm>
        </p:spPr>
      </p:pic>
      <p:pic>
        <p:nvPicPr>
          <p:cNvPr id="17" name="Picture Placeholder 16" descr="A picture containing person, child, indoor, child&#10;&#10;Description automatically generated">
            <a:extLst>
              <a:ext uri="{FF2B5EF4-FFF2-40B4-BE49-F238E27FC236}">
                <a16:creationId xmlns:a16="http://schemas.microsoft.com/office/drawing/2014/main" id="{9EC7CC4E-A016-E72F-E932-E9157623359F}"/>
              </a:ext>
            </a:extLst>
          </p:cNvPr>
          <p:cNvPicPr>
            <a:picLocks noGrp="1" noChangeAspect="1"/>
          </p:cNvPicPr>
          <p:nvPr>
            <p:ph type="pic" sz="quarter" idx="14"/>
          </p:nvPr>
        </p:nvPicPr>
        <p:blipFill>
          <a:blip r:embed="rId3"/>
          <a:srcRect t="3958" b="3958"/>
          <a:stretch>
            <a:fillRect/>
          </a:stretch>
        </p:blipFill>
        <p:spPr>
          <a:xfrm>
            <a:off x="8021745" y="3016240"/>
            <a:ext cx="2302209" cy="2302209"/>
          </a:xfrm>
        </p:spPr>
      </p:pic>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Agenda</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p:txBody>
          <a:bodyPr>
            <a:normAutofit/>
          </a:bodyPr>
          <a:lstStyle/>
          <a:p>
            <a:pPr marL="0" indent="0">
              <a:buNone/>
            </a:pPr>
            <a:endParaRPr lang="en-US" dirty="0"/>
          </a:p>
          <a:p>
            <a:r>
              <a:rPr lang="en-US" dirty="0"/>
              <a:t>A Latino organization promoting social advancement, economic fairness and  welfare. While fostering and bolstering our culture and inherent capabilities.</a:t>
            </a:r>
          </a:p>
          <a:p>
            <a:r>
              <a:rPr lang="en-US" dirty="0"/>
              <a:t> Our goal is to uplift our community and  create leadership for a systemic change. </a:t>
            </a:r>
          </a:p>
          <a:p>
            <a:pPr marL="0" indent="0">
              <a:buNone/>
            </a:pPr>
            <a:endParaRPr lang="en-US"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FB42207-3AE5-8380-0BDF-7CC3BBE4908D}"/>
              </a:ext>
            </a:extLst>
          </p:cNvPr>
          <p:cNvSpPr txBox="1"/>
          <p:nvPr/>
        </p:nvSpPr>
        <p:spPr>
          <a:xfrm>
            <a:off x="616055" y="724114"/>
            <a:ext cx="4813568" cy="923330"/>
          </a:xfrm>
          <a:prstGeom prst="rect">
            <a:avLst/>
          </a:prstGeom>
          <a:noFill/>
        </p:spPr>
        <p:txBody>
          <a:bodyPr wrap="square" rtlCol="0">
            <a:spAutoFit/>
          </a:bodyPr>
          <a:lstStyle/>
          <a:p>
            <a:r>
              <a:rPr lang="en-US" sz="5400" b="1" dirty="0">
                <a:solidFill>
                  <a:srgbClr val="FF0000"/>
                </a:solidFill>
              </a:rPr>
              <a:t>We are….</a:t>
            </a:r>
          </a:p>
        </p:txBody>
      </p:sp>
      <p:pic>
        <p:nvPicPr>
          <p:cNvPr id="18" name="Picture Placeholder 16">
            <a:extLst>
              <a:ext uri="{FF2B5EF4-FFF2-40B4-BE49-F238E27FC236}">
                <a16:creationId xmlns:a16="http://schemas.microsoft.com/office/drawing/2014/main" id="{3271F99C-E408-CEE7-25F4-71165754B087}"/>
              </a:ext>
            </a:extLst>
          </p:cNvPr>
          <p:cNvPicPr>
            <a:picLocks noChangeAspect="1"/>
          </p:cNvPicPr>
          <p:nvPr/>
        </p:nvPicPr>
        <p:blipFill>
          <a:blip r:embed="rId4"/>
          <a:srcRect t="46" b="46"/>
          <a:stretch/>
        </p:blipFill>
        <p:spPr>
          <a:xfrm>
            <a:off x="6096000" y="3902070"/>
            <a:ext cx="2302209" cy="2302209"/>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pic>
    </p:spTree>
    <p:extLst>
      <p:ext uri="{BB962C8B-B14F-4D97-AF65-F5344CB8AC3E}">
        <p14:creationId xmlns:p14="http://schemas.microsoft.com/office/powerpoint/2010/main" val="551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A74-F89F-48A1-B941-897EC05BA69F}"/>
              </a:ext>
            </a:extLst>
          </p:cNvPr>
          <p:cNvSpPr>
            <a:spLocks noGrp="1"/>
          </p:cNvSpPr>
          <p:nvPr>
            <p:ph type="title"/>
          </p:nvPr>
        </p:nvSpPr>
        <p:spPr/>
        <p:txBody>
          <a:bodyPr/>
          <a:lstStyle/>
          <a:p>
            <a:r>
              <a:rPr lang="en-US" b="1" dirty="0">
                <a:solidFill>
                  <a:schemeClr val="accent1">
                    <a:lumMod val="75000"/>
                  </a:schemeClr>
                </a:solidFill>
              </a:rPr>
              <a:t>Mi C</a:t>
            </a:r>
            <a:r>
              <a:rPr lang="en-US" b="1" dirty="0">
                <a:solidFill>
                  <a:srgbClr val="C00000"/>
                </a:solidFill>
              </a:rPr>
              <a:t>.</a:t>
            </a:r>
            <a:r>
              <a:rPr lang="en-US" b="1" dirty="0">
                <a:solidFill>
                  <a:schemeClr val="accent1">
                    <a:lumMod val="75000"/>
                  </a:schemeClr>
                </a:solidFill>
              </a:rPr>
              <a:t>A</a:t>
            </a:r>
            <a:r>
              <a:rPr lang="en-US" b="1" dirty="0">
                <a:solidFill>
                  <a:srgbClr val="C00000"/>
                </a:solidFill>
              </a:rPr>
              <a:t>.</a:t>
            </a:r>
            <a:r>
              <a:rPr lang="en-US" b="1" dirty="0">
                <a:solidFill>
                  <a:schemeClr val="accent1">
                    <a:lumMod val="75000"/>
                  </a:schemeClr>
                </a:solidFill>
              </a:rPr>
              <a:t>S</a:t>
            </a:r>
            <a:r>
              <a:rPr lang="en-US" b="1" dirty="0">
                <a:solidFill>
                  <a:srgbClr val="C00000"/>
                </a:solidFill>
              </a:rPr>
              <a:t>.</a:t>
            </a:r>
            <a:r>
              <a:rPr lang="en-US" b="1" dirty="0">
                <a:solidFill>
                  <a:schemeClr val="accent1">
                    <a:lumMod val="75000"/>
                  </a:schemeClr>
                </a:solidFill>
              </a:rPr>
              <a:t>A  Team</a:t>
            </a:r>
          </a:p>
        </p:txBody>
      </p:sp>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2" descr="Team Smart Art Graphic&#10;">
            <a:extLst>
              <a:ext uri="{FF2B5EF4-FFF2-40B4-BE49-F238E27FC236}">
                <a16:creationId xmlns:a16="http://schemas.microsoft.com/office/drawing/2014/main" id="{9C6D4AB6-2821-496B-916D-DC02A2DBB124}"/>
              </a:ext>
            </a:extLst>
          </p:cNvPr>
          <p:cNvGraphicFramePr>
            <a:graphicFrameLocks noGrp="1"/>
          </p:cNvGraphicFramePr>
          <p:nvPr>
            <p:ph idx="1"/>
            <p:extLst>
              <p:ext uri="{D42A27DB-BD31-4B8C-83A1-F6EECF244321}">
                <p14:modId xmlns:p14="http://schemas.microsoft.com/office/powerpoint/2010/main" val="4200245210"/>
              </p:ext>
            </p:extLst>
          </p:nvPr>
        </p:nvGraphicFramePr>
        <p:xfrm>
          <a:off x="186612" y="1439444"/>
          <a:ext cx="11728579"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4636C894-E536-C87F-3EB8-AE753BD6053F}"/>
              </a:ext>
            </a:extLst>
          </p:cNvPr>
          <p:cNvGraphicFramePr/>
          <p:nvPr>
            <p:extLst>
              <p:ext uri="{D42A27DB-BD31-4B8C-83A1-F6EECF244321}">
                <p14:modId xmlns:p14="http://schemas.microsoft.com/office/powerpoint/2010/main" val="810983906"/>
              </p:ext>
            </p:extLst>
          </p:nvPr>
        </p:nvGraphicFramePr>
        <p:xfrm>
          <a:off x="7548464" y="2255050"/>
          <a:ext cx="1936351" cy="193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a:extLst>
              <a:ext uri="{FF2B5EF4-FFF2-40B4-BE49-F238E27FC236}">
                <a16:creationId xmlns:a16="http://schemas.microsoft.com/office/drawing/2014/main" id="{2F0513D9-ABAD-B8C0-F9D2-7D95AC38F26F}"/>
              </a:ext>
            </a:extLst>
          </p:cNvPr>
          <p:cNvSpPr txBox="1"/>
          <p:nvPr/>
        </p:nvSpPr>
        <p:spPr>
          <a:xfrm>
            <a:off x="7756195" y="4404458"/>
            <a:ext cx="1728620" cy="1200329"/>
          </a:xfrm>
          <a:prstGeom prst="rect">
            <a:avLst/>
          </a:prstGeom>
          <a:noFill/>
        </p:spPr>
        <p:txBody>
          <a:bodyPr wrap="square" rtlCol="0">
            <a:spAutoFit/>
          </a:bodyPr>
          <a:lstStyle/>
          <a:p>
            <a:r>
              <a:rPr lang="en-US" sz="2800" b="1" dirty="0">
                <a:latin typeface="+mj-lt"/>
              </a:rPr>
              <a:t>    Yuni Montoya</a:t>
            </a:r>
          </a:p>
          <a:p>
            <a:pPr algn="ctr"/>
            <a:r>
              <a:rPr lang="en-US" sz="1600" b="1" dirty="0">
                <a:latin typeface="+mj-lt"/>
              </a:rPr>
              <a:t>Activities Director</a:t>
            </a:r>
          </a:p>
        </p:txBody>
      </p:sp>
      <p:grpSp>
        <p:nvGrpSpPr>
          <p:cNvPr id="6" name="Group 5">
            <a:extLst>
              <a:ext uri="{FF2B5EF4-FFF2-40B4-BE49-F238E27FC236}">
                <a16:creationId xmlns:a16="http://schemas.microsoft.com/office/drawing/2014/main" id="{8B54BEB3-851A-A1E3-59B5-BFFB98B8193F}"/>
              </a:ext>
            </a:extLst>
          </p:cNvPr>
          <p:cNvGrpSpPr/>
          <p:nvPr/>
        </p:nvGrpSpPr>
        <p:grpSpPr>
          <a:xfrm>
            <a:off x="601829" y="4404458"/>
            <a:ext cx="1787192" cy="492275"/>
            <a:chOff x="2782191" y="2934638"/>
            <a:chExt cx="1787192" cy="492275"/>
          </a:xfrm>
        </p:grpSpPr>
        <p:sp>
          <p:nvSpPr>
            <p:cNvPr id="7" name="Rectangle 6">
              <a:extLst>
                <a:ext uri="{FF2B5EF4-FFF2-40B4-BE49-F238E27FC236}">
                  <a16:creationId xmlns:a16="http://schemas.microsoft.com/office/drawing/2014/main" id="{B31D9061-E976-0D36-4715-951A1433E9CC}"/>
                </a:ext>
              </a:extLst>
            </p:cNvPr>
            <p:cNvSpPr/>
            <p:nvPr/>
          </p:nvSpPr>
          <p:spPr>
            <a:xfrm>
              <a:off x="2782191" y="2934638"/>
              <a:ext cx="1787192" cy="4874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BB0CCD8B-DB4F-0CD1-6AB4-C27067291764}"/>
                </a:ext>
              </a:extLst>
            </p:cNvPr>
            <p:cNvSpPr txBox="1"/>
            <p:nvPr/>
          </p:nvSpPr>
          <p:spPr>
            <a:xfrm>
              <a:off x="2782191" y="2939429"/>
              <a:ext cx="1787192" cy="4874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spc="20">
                  <a:latin typeface="+mj-lt"/>
                </a:defRPr>
              </a:pPr>
              <a:r>
                <a:rPr lang="en-US" sz="2800" kern="1200" dirty="0">
                  <a:solidFill>
                    <a:schemeClr val="tx1"/>
                  </a:solidFill>
                </a:rPr>
                <a:t>Astrid Martinez</a:t>
              </a:r>
              <a:br>
                <a:rPr lang="en-US" sz="1600" kern="1200" dirty="0">
                  <a:solidFill>
                    <a:schemeClr val="tx1"/>
                  </a:solidFill>
                </a:rPr>
              </a:br>
              <a:r>
                <a:rPr lang="en-US" sz="1600" kern="1200" dirty="0">
                  <a:solidFill>
                    <a:schemeClr val="tx1"/>
                  </a:solidFill>
                </a:rPr>
                <a:t>Project Coordinator </a:t>
              </a:r>
              <a:endParaRPr lang="en-US" sz="1600" b="0" kern="1200" dirty="0">
                <a:solidFill>
                  <a:schemeClr val="tx1"/>
                </a:solidFill>
                <a:latin typeface="+mn-lt"/>
              </a:endParaRPr>
            </a:p>
          </p:txBody>
        </p:sp>
      </p:grpSp>
    </p:spTree>
    <p:extLst>
      <p:ext uri="{BB962C8B-B14F-4D97-AF65-F5344CB8AC3E}">
        <p14:creationId xmlns:p14="http://schemas.microsoft.com/office/powerpoint/2010/main" val="179153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BB25D-64D6-068D-EA66-1D939B39A572}"/>
              </a:ext>
            </a:extLst>
          </p:cNvPr>
          <p:cNvSpPr>
            <a:spLocks noGrp="1"/>
          </p:cNvSpPr>
          <p:nvPr>
            <p:ph type="title"/>
          </p:nvPr>
        </p:nvSpPr>
        <p:spPr>
          <a:xfrm>
            <a:off x="3736781" y="1329613"/>
            <a:ext cx="4486599" cy="1133475"/>
          </a:xfrm>
        </p:spPr>
        <p:txBody>
          <a:bodyPr>
            <a:normAutofit/>
          </a:bodyPr>
          <a:lstStyle/>
          <a:p>
            <a:r>
              <a:rPr lang="en-US" sz="6600" dirty="0"/>
              <a:t>What we do </a:t>
            </a:r>
          </a:p>
        </p:txBody>
      </p:sp>
      <p:sp>
        <p:nvSpPr>
          <p:cNvPr id="5" name="TextBox 4">
            <a:extLst>
              <a:ext uri="{FF2B5EF4-FFF2-40B4-BE49-F238E27FC236}">
                <a16:creationId xmlns:a16="http://schemas.microsoft.com/office/drawing/2014/main" id="{5BC31C65-8352-D941-F02C-4C7572BC7694}"/>
              </a:ext>
            </a:extLst>
          </p:cNvPr>
          <p:cNvSpPr txBox="1"/>
          <p:nvPr/>
        </p:nvSpPr>
        <p:spPr>
          <a:xfrm>
            <a:off x="4469363" y="2836507"/>
            <a:ext cx="4213269"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a:t>Summer Camp</a:t>
            </a:r>
          </a:p>
          <a:p>
            <a:pPr marL="285750" indent="-285750">
              <a:buFont typeface="Arial" panose="020B0604020202020204" pitchFamily="34" charset="0"/>
              <a:buChar char="•"/>
            </a:pPr>
            <a:r>
              <a:rPr lang="en-US" sz="2400" dirty="0"/>
              <a:t>Cultural food distributions</a:t>
            </a:r>
          </a:p>
          <a:p>
            <a:pPr marL="285750" indent="-285750">
              <a:buFont typeface="Arial" panose="020B0604020202020204" pitchFamily="34" charset="0"/>
              <a:buChar char="•"/>
            </a:pPr>
            <a:r>
              <a:rPr lang="en-US" sz="2400" dirty="0"/>
              <a:t>Mental Health Awareness </a:t>
            </a:r>
          </a:p>
          <a:p>
            <a:pPr marL="285750" indent="-285750">
              <a:buFont typeface="Arial" panose="020B0604020202020204" pitchFamily="34" charset="0"/>
              <a:buChar char="•"/>
            </a:pPr>
            <a:r>
              <a:rPr lang="en-US" sz="2400" dirty="0"/>
              <a:t>Domestic Violence Awareness</a:t>
            </a:r>
          </a:p>
          <a:p>
            <a:pPr marL="285750" indent="-285750">
              <a:buFont typeface="Arial" panose="020B0604020202020204" pitchFamily="34" charset="0"/>
              <a:buChar char="•"/>
            </a:pPr>
            <a:r>
              <a:rPr lang="en-US" sz="2400" dirty="0"/>
              <a:t>Community Events </a:t>
            </a:r>
          </a:p>
          <a:p>
            <a:pPr marL="285750" indent="-285750">
              <a:buFont typeface="Arial" panose="020B0604020202020204" pitchFamily="34" charset="0"/>
              <a:buChar char="•"/>
            </a:pPr>
            <a:r>
              <a:rPr lang="en-US" sz="2400" dirty="0"/>
              <a:t>Sports /Activities </a:t>
            </a:r>
          </a:p>
          <a:p>
            <a:pPr marL="285750" indent="-285750">
              <a:buFont typeface="Arial" panose="020B0604020202020204" pitchFamily="34" charset="0"/>
              <a:buChar char="•"/>
            </a:pPr>
            <a:r>
              <a:rPr lang="en-US" sz="2400" dirty="0"/>
              <a:t>Workforce Ready Youth</a:t>
            </a:r>
          </a:p>
        </p:txBody>
      </p:sp>
    </p:spTree>
    <p:extLst>
      <p:ext uri="{BB962C8B-B14F-4D97-AF65-F5344CB8AC3E}">
        <p14:creationId xmlns:p14="http://schemas.microsoft.com/office/powerpoint/2010/main" val="244976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posing for a photo&#10;&#10;Description automatically generated with medium confidence">
            <a:extLst>
              <a:ext uri="{FF2B5EF4-FFF2-40B4-BE49-F238E27FC236}">
                <a16:creationId xmlns:a16="http://schemas.microsoft.com/office/drawing/2014/main" id="{7ED4C30D-0249-6F3E-EACD-6D3A07209E92}"/>
              </a:ext>
            </a:extLst>
          </p:cNvPr>
          <p:cNvPicPr>
            <a:picLocks noGrp="1" noChangeAspect="1"/>
          </p:cNvPicPr>
          <p:nvPr>
            <p:ph type="pic" sz="quarter" idx="13"/>
          </p:nvPr>
        </p:nvPicPr>
        <p:blipFill>
          <a:blip r:embed="rId2"/>
          <a:srcRect l="12446" r="12446"/>
          <a:stretch>
            <a:fillRect/>
          </a:stretch>
        </p:blipFill>
        <p:spPr>
          <a:xfrm>
            <a:off x="7159625" y="1032491"/>
            <a:ext cx="2206625" cy="2203450"/>
          </a:xfrm>
        </p:spPr>
      </p:pic>
      <p:pic>
        <p:nvPicPr>
          <p:cNvPr id="20" name="Picture Placeholder 19" descr="A group of people standing around a table with food on it&#10;&#10;Description automatically generated with medium confidence">
            <a:extLst>
              <a:ext uri="{FF2B5EF4-FFF2-40B4-BE49-F238E27FC236}">
                <a16:creationId xmlns:a16="http://schemas.microsoft.com/office/drawing/2014/main" id="{7E578CD3-E4FC-F99C-55D2-14BA721EFF2E}"/>
              </a:ext>
            </a:extLst>
          </p:cNvPr>
          <p:cNvPicPr>
            <a:picLocks noGrp="1" noChangeAspect="1"/>
          </p:cNvPicPr>
          <p:nvPr>
            <p:ph type="pic" sz="quarter" idx="14"/>
          </p:nvPr>
        </p:nvPicPr>
        <p:blipFill>
          <a:blip r:embed="rId3"/>
          <a:srcRect t="12500" b="12500"/>
          <a:stretch>
            <a:fillRect/>
          </a:stretch>
        </p:blipFill>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Mi C.A.S.A</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6" y="1825625"/>
            <a:ext cx="6068694" cy="4352544"/>
          </a:xfrm>
        </p:spPr>
        <p:txBody>
          <a:bodyPr>
            <a:normAutofit lnSpcReduction="10000"/>
          </a:bodyPr>
          <a:lstStyle/>
          <a:p>
            <a:r>
              <a:rPr lang="en-US" dirty="0"/>
              <a:t>Due to the Coronavirus pandemic, food insecurity among Latinos rose, Latinos were 2.5 times more likely to experience food insecurity than white individuals. Latino children were more than twice as likely to live in food-insecure households as white children.</a:t>
            </a:r>
          </a:p>
          <a:p>
            <a:r>
              <a:rPr lang="en-US" dirty="0"/>
              <a:t>As of today, in partnership with Scott County SHIP, Second Harvest Heartland and the Sanneh Foundation, we have served 12,044 children and 12,293 18+ in Scott County through our food distributions.</a:t>
            </a:r>
          </a:p>
        </p:txBody>
      </p: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normAutofit/>
          </a:bodyPr>
          <a:lstStyle/>
          <a:p>
            <a:br>
              <a:rPr lang="en-US" dirty="0"/>
            </a:br>
            <a:br>
              <a:rPr lang="en-US" dirty="0"/>
            </a:br>
            <a:br>
              <a:rPr lang="en-US" dirty="0"/>
            </a:br>
            <a:br>
              <a:rPr lang="en-US" dirty="0"/>
            </a:br>
            <a:br>
              <a:rPr lang="en-US" dirty="0"/>
            </a:br>
            <a:r>
              <a:rPr lang="en-US" dirty="0"/>
              <a:t>Belonging </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6</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5812971" y="942392"/>
            <a:ext cx="5338231" cy="4851917"/>
          </a:xfrm>
        </p:spPr>
        <p:txBody>
          <a:bodyPr>
            <a:normAutofit fontScale="85000" lnSpcReduction="10000"/>
          </a:bodyPr>
          <a:lstStyle/>
          <a:p>
            <a:r>
              <a:rPr lang="en-US" dirty="0"/>
              <a:t>We work with our Shakopee Schools students and provide volunteers opportunities while creating a sense of belonging and inclusion. </a:t>
            </a:r>
          </a:p>
          <a:p>
            <a:r>
              <a:rPr lang="en-US" dirty="0"/>
              <a:t>In partnership with Scott County SHIP, HEART, Parks &amp; Rec, City of Shakopee and SMSC.</a:t>
            </a:r>
          </a:p>
          <a:p>
            <a:r>
              <a:rPr lang="en-US" dirty="0"/>
              <a:t>Events such as:</a:t>
            </a:r>
          </a:p>
          <a:p>
            <a:pPr marL="342900" indent="-342900">
              <a:buFont typeface="Wingdings" panose="05000000000000000000" pitchFamily="2" charset="2"/>
              <a:buChar char="v"/>
            </a:pPr>
            <a:r>
              <a:rPr lang="en-US" dirty="0"/>
              <a:t>Picnic with the police</a:t>
            </a:r>
          </a:p>
          <a:p>
            <a:pPr marL="342900" indent="-342900">
              <a:buFont typeface="Wingdings" panose="05000000000000000000" pitchFamily="2" charset="2"/>
              <a:buChar char="v"/>
            </a:pPr>
            <a:r>
              <a:rPr lang="en-US" dirty="0"/>
              <a:t>Tree lighting</a:t>
            </a:r>
          </a:p>
          <a:p>
            <a:pPr marL="342900" indent="-342900">
              <a:buFont typeface="Wingdings" panose="05000000000000000000" pitchFamily="2" charset="2"/>
              <a:buChar char="v"/>
            </a:pPr>
            <a:r>
              <a:rPr lang="en-US" dirty="0"/>
              <a:t>Egg hunt</a:t>
            </a:r>
          </a:p>
          <a:p>
            <a:pPr marL="342900" indent="-342900">
              <a:buFont typeface="Wingdings" panose="05000000000000000000" pitchFamily="2" charset="2"/>
              <a:buChar char="v"/>
            </a:pPr>
            <a:r>
              <a:rPr lang="en-US" dirty="0"/>
              <a:t>Holiday tree lighting</a:t>
            </a:r>
          </a:p>
          <a:p>
            <a:pPr marL="342900" indent="-342900">
              <a:buFont typeface="Wingdings" panose="05000000000000000000" pitchFamily="2" charset="2"/>
              <a:buChar char="v"/>
            </a:pPr>
            <a:r>
              <a:rPr lang="en-US" dirty="0"/>
              <a:t>Spooky Family Fun</a:t>
            </a:r>
          </a:p>
          <a:p>
            <a:pPr marL="342900" indent="-342900">
              <a:buFont typeface="Wingdings" panose="05000000000000000000" pitchFamily="2" charset="2"/>
              <a:buChar char="v"/>
            </a:pPr>
            <a:r>
              <a:rPr lang="en-US" dirty="0"/>
              <a:t>Shak-O-Lantern</a:t>
            </a:r>
          </a:p>
          <a:p>
            <a:pPr marL="342900" indent="-342900">
              <a:buFont typeface="Wingdings" panose="05000000000000000000" pitchFamily="2" charset="2"/>
              <a:buChar char="v"/>
            </a:pPr>
            <a:r>
              <a:rPr lang="en-US" dirty="0"/>
              <a:t>Backpack and supplies distribution</a:t>
            </a:r>
          </a:p>
          <a:p>
            <a:pPr marL="342900" indent="-342900">
              <a:buFont typeface="Wingdings" panose="05000000000000000000" pitchFamily="2" charset="2"/>
              <a:buChar char="v"/>
            </a:pPr>
            <a:r>
              <a:rPr lang="en-US" dirty="0"/>
              <a:t>Food distributions</a:t>
            </a:r>
          </a:p>
          <a:p>
            <a:endParaRPr lang="en-US" dirty="0"/>
          </a:p>
          <a:p>
            <a:endParaRPr lang="en-US" dirty="0"/>
          </a:p>
          <a:p>
            <a:endParaRPr lang="en-US" dirty="0"/>
          </a:p>
        </p:txBody>
      </p:sp>
      <p:pic>
        <p:nvPicPr>
          <p:cNvPr id="12" name="Picture 11" descr="A group of people posing for a photo&#10;&#10;Description automatically generated">
            <a:extLst>
              <a:ext uri="{FF2B5EF4-FFF2-40B4-BE49-F238E27FC236}">
                <a16:creationId xmlns:a16="http://schemas.microsoft.com/office/drawing/2014/main" id="{E09790B8-BBA8-60C2-936F-6EF7185D99A6}"/>
              </a:ext>
            </a:extLst>
          </p:cNvPr>
          <p:cNvPicPr>
            <a:picLocks noChangeAspect="1"/>
          </p:cNvPicPr>
          <p:nvPr/>
        </p:nvPicPr>
        <p:blipFill>
          <a:blip r:embed="rId2"/>
          <a:stretch>
            <a:fillRect/>
          </a:stretch>
        </p:blipFill>
        <p:spPr>
          <a:xfrm>
            <a:off x="1389888" y="1649691"/>
            <a:ext cx="3394419" cy="2545814"/>
          </a:xfrm>
          <a:prstGeom prst="rect">
            <a:avLst/>
          </a:prstGeom>
        </p:spPr>
      </p:pic>
    </p:spTree>
    <p:extLst>
      <p:ext uri="{BB962C8B-B14F-4D97-AF65-F5344CB8AC3E}">
        <p14:creationId xmlns:p14="http://schemas.microsoft.com/office/powerpoint/2010/main" val="96225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BC8C69-39E1-090F-2702-0C4051E7B89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29111A72-B815-9CA5-6740-821C17D83422}"/>
              </a:ext>
            </a:extLst>
          </p:cNvPr>
          <p:cNvSpPr>
            <a:spLocks noGrp="1"/>
          </p:cNvSpPr>
          <p:nvPr>
            <p:ph idx="1"/>
          </p:nvPr>
        </p:nvSpPr>
        <p:spPr>
          <a:xfrm>
            <a:off x="5822302" y="1408922"/>
            <a:ext cx="5728996" cy="3433666"/>
          </a:xfrm>
        </p:spPr>
        <p:txBody>
          <a:bodyPr>
            <a:normAutofit/>
          </a:bodyPr>
          <a:lstStyle/>
          <a:p>
            <a:pPr algn="ctr"/>
            <a:r>
              <a:rPr lang="en-US" dirty="0"/>
              <a:t>The partnership with St. Francis Regional Medical Center, Community Education and Mi CASA can help close the educational gaps facing the Latino population in our community. Our collaboration helps develop strategies and programs intended to increase the education attainment levels in our Latino community. </a:t>
            </a:r>
          </a:p>
        </p:txBody>
      </p:sp>
      <p:graphicFrame>
        <p:nvGraphicFramePr>
          <p:cNvPr id="9" name="Diagram 8">
            <a:extLst>
              <a:ext uri="{FF2B5EF4-FFF2-40B4-BE49-F238E27FC236}">
                <a16:creationId xmlns:a16="http://schemas.microsoft.com/office/drawing/2014/main" id="{2C0BBC24-90C9-1A83-6462-7C2E1B94A15B}"/>
              </a:ext>
            </a:extLst>
          </p:cNvPr>
          <p:cNvGraphicFramePr/>
          <p:nvPr>
            <p:extLst>
              <p:ext uri="{D42A27DB-BD31-4B8C-83A1-F6EECF244321}">
                <p14:modId xmlns:p14="http://schemas.microsoft.com/office/powerpoint/2010/main" val="2222568459"/>
              </p:ext>
            </p:extLst>
          </p:nvPr>
        </p:nvGraphicFramePr>
        <p:xfrm>
          <a:off x="1005439" y="1085756"/>
          <a:ext cx="4368994" cy="443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BCF700E4-8456-E775-A546-7899435CF918}"/>
              </a:ext>
            </a:extLst>
          </p:cNvPr>
          <p:cNvSpPr txBox="1"/>
          <p:nvPr/>
        </p:nvSpPr>
        <p:spPr>
          <a:xfrm>
            <a:off x="5569633" y="5287291"/>
            <a:ext cx="6234333" cy="461665"/>
          </a:xfrm>
          <a:prstGeom prst="rect">
            <a:avLst/>
          </a:prstGeom>
          <a:noFill/>
        </p:spPr>
        <p:txBody>
          <a:bodyPr wrap="square" rtlCol="0">
            <a:spAutoFit/>
          </a:bodyPr>
          <a:lstStyle/>
          <a:p>
            <a:r>
              <a:rPr lang="en-US" sz="2400" dirty="0"/>
              <a:t>100 students attended our camp this summer </a:t>
            </a:r>
            <a:r>
              <a:rPr lang="en-US" sz="2400" dirty="0">
                <a:sym typeface="Wingdings" panose="05000000000000000000" pitchFamily="2" charset="2"/>
              </a:rPr>
              <a:t> </a:t>
            </a:r>
            <a:endParaRPr lang="en-US" sz="2400" dirty="0"/>
          </a:p>
        </p:txBody>
      </p:sp>
    </p:spTree>
    <p:extLst>
      <p:ext uri="{BB962C8B-B14F-4D97-AF65-F5344CB8AC3E}">
        <p14:creationId xmlns:p14="http://schemas.microsoft.com/office/powerpoint/2010/main" val="36144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D4E980-BD4E-7E45-DEF1-EE87671CEF2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pic>
        <p:nvPicPr>
          <p:cNvPr id="8" name="Content Placeholder 7" descr="A picture containing outdoor, tree, ground, sky">
            <a:extLst>
              <a:ext uri="{FF2B5EF4-FFF2-40B4-BE49-F238E27FC236}">
                <a16:creationId xmlns:a16="http://schemas.microsoft.com/office/drawing/2014/main" id="{9135AF01-4441-C059-E653-4E2FF7D00A9E}"/>
              </a:ext>
            </a:extLst>
          </p:cNvPr>
          <p:cNvPicPr>
            <a:picLocks noGrp="1" noChangeAspect="1"/>
          </p:cNvPicPr>
          <p:nvPr>
            <p:ph idx="1"/>
          </p:nvPr>
        </p:nvPicPr>
        <p:blipFill>
          <a:blip r:embed="rId2"/>
          <a:stretch>
            <a:fillRect/>
          </a:stretch>
        </p:blipFill>
        <p:spPr>
          <a:xfrm>
            <a:off x="6634065" y="867267"/>
            <a:ext cx="4722783" cy="3601038"/>
          </a:xfrm>
        </p:spPr>
      </p:pic>
      <p:pic>
        <p:nvPicPr>
          <p:cNvPr id="10" name="Picture 9" descr="A blue shirt with white text">
            <a:extLst>
              <a:ext uri="{FF2B5EF4-FFF2-40B4-BE49-F238E27FC236}">
                <a16:creationId xmlns:a16="http://schemas.microsoft.com/office/drawing/2014/main" id="{19DB4AC0-4C14-7AC1-B0E5-924F466916BD}"/>
              </a:ext>
            </a:extLst>
          </p:cNvPr>
          <p:cNvPicPr>
            <a:picLocks noChangeAspect="1"/>
          </p:cNvPicPr>
          <p:nvPr/>
        </p:nvPicPr>
        <p:blipFill>
          <a:blip r:embed="rId3"/>
          <a:stretch>
            <a:fillRect/>
          </a:stretch>
        </p:blipFill>
        <p:spPr>
          <a:xfrm rot="20281502">
            <a:off x="1009317" y="645222"/>
            <a:ext cx="3658898" cy="4878530"/>
          </a:xfrm>
          <a:prstGeom prst="rect">
            <a:avLst/>
          </a:prstGeom>
        </p:spPr>
      </p:pic>
      <p:sp>
        <p:nvSpPr>
          <p:cNvPr id="11" name="TextBox 10">
            <a:extLst>
              <a:ext uri="{FF2B5EF4-FFF2-40B4-BE49-F238E27FC236}">
                <a16:creationId xmlns:a16="http://schemas.microsoft.com/office/drawing/2014/main" id="{9A0AF72C-631A-15AF-BC98-C67BA85B2312}"/>
              </a:ext>
            </a:extLst>
          </p:cNvPr>
          <p:cNvSpPr txBox="1"/>
          <p:nvPr/>
        </p:nvSpPr>
        <p:spPr>
          <a:xfrm>
            <a:off x="6634065" y="4879910"/>
            <a:ext cx="4823927" cy="1200329"/>
          </a:xfrm>
          <a:prstGeom prst="rect">
            <a:avLst/>
          </a:prstGeom>
          <a:noFill/>
        </p:spPr>
        <p:txBody>
          <a:bodyPr wrap="square" rtlCol="0">
            <a:spAutoFit/>
          </a:bodyPr>
          <a:lstStyle/>
          <a:p>
            <a:r>
              <a:rPr lang="en-US" dirty="0"/>
              <a:t>Working together will increase student interest in the academic and career planning goals, provide work experience, skills and generates an income for Youth.</a:t>
            </a:r>
          </a:p>
        </p:txBody>
      </p:sp>
    </p:spTree>
    <p:extLst>
      <p:ext uri="{BB962C8B-B14F-4D97-AF65-F5344CB8AC3E}">
        <p14:creationId xmlns:p14="http://schemas.microsoft.com/office/powerpoint/2010/main" val="14549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084-EE0A-38A8-1780-E873D875F5E7}"/>
              </a:ext>
            </a:extLst>
          </p:cNvPr>
          <p:cNvSpPr>
            <a:spLocks noGrp="1"/>
          </p:cNvSpPr>
          <p:nvPr>
            <p:ph type="title"/>
          </p:nvPr>
        </p:nvSpPr>
        <p:spPr>
          <a:xfrm>
            <a:off x="3316223" y="1625236"/>
            <a:ext cx="5559552" cy="2514600"/>
          </a:xfrm>
        </p:spPr>
        <p:txBody>
          <a:bodyPr>
            <a:normAutofit fontScale="90000"/>
          </a:bodyPr>
          <a:lstStyle/>
          <a:p>
            <a:br>
              <a:rPr lang="en-US" sz="3300" dirty="0"/>
            </a:br>
            <a:br>
              <a:rPr lang="en-US" sz="3300" dirty="0"/>
            </a:br>
            <a:br>
              <a:rPr lang="en-US" sz="3300" dirty="0"/>
            </a:br>
            <a:br>
              <a:rPr lang="en-US" sz="3300" dirty="0"/>
            </a:br>
            <a:br>
              <a:rPr lang="en-US" sz="3300" dirty="0"/>
            </a:br>
            <a:r>
              <a:rPr lang="en-US" sz="3300" dirty="0"/>
              <a:t>            Summer camp 2022</a:t>
            </a:r>
            <a:br>
              <a:rPr lang="en-US" sz="3300" dirty="0"/>
            </a:br>
            <a:r>
              <a:rPr lang="en-US" sz="3300" dirty="0"/>
              <a:t>St Francis Regional Medical Center, Shakopee Community Education </a:t>
            </a:r>
            <a:br>
              <a:rPr lang="en-US" sz="4400" dirty="0"/>
            </a:br>
            <a:br>
              <a:rPr lang="en-US" sz="4400" dirty="0"/>
            </a:br>
            <a:r>
              <a:rPr lang="en-US" sz="4400" dirty="0"/>
              <a:t> </a:t>
            </a:r>
            <a:br>
              <a:rPr lang="en-US" sz="1800" dirty="0"/>
            </a:br>
            <a:endParaRPr lang="en-US" dirty="0"/>
          </a:p>
        </p:txBody>
      </p:sp>
      <p:pic>
        <p:nvPicPr>
          <p:cNvPr id="4" name="Picture 3" descr="A group of people posing for a photo">
            <a:extLst>
              <a:ext uri="{FF2B5EF4-FFF2-40B4-BE49-F238E27FC236}">
                <a16:creationId xmlns:a16="http://schemas.microsoft.com/office/drawing/2014/main" id="{64D04CEC-B10D-CE87-EA35-4E0FC1FA9506}"/>
              </a:ext>
            </a:extLst>
          </p:cNvPr>
          <p:cNvPicPr>
            <a:picLocks noChangeAspect="1"/>
          </p:cNvPicPr>
          <p:nvPr/>
        </p:nvPicPr>
        <p:blipFill>
          <a:blip r:embed="rId2"/>
          <a:stretch>
            <a:fillRect/>
          </a:stretch>
        </p:blipFill>
        <p:spPr>
          <a:xfrm>
            <a:off x="1677955" y="2604707"/>
            <a:ext cx="8836089" cy="3350176"/>
          </a:xfrm>
          <a:prstGeom prst="rect">
            <a:avLst/>
          </a:prstGeom>
        </p:spPr>
      </p:pic>
    </p:spTree>
    <p:extLst>
      <p:ext uri="{BB962C8B-B14F-4D97-AF65-F5344CB8AC3E}">
        <p14:creationId xmlns:p14="http://schemas.microsoft.com/office/powerpoint/2010/main" val="413529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246</TotalTime>
  <Words>450</Words>
  <Application>Microsoft Macintosh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Wingdings</vt:lpstr>
      <vt:lpstr>Office Theme</vt:lpstr>
      <vt:lpstr>Custom Design</vt:lpstr>
      <vt:lpstr>1_Custom Design</vt:lpstr>
      <vt:lpstr>PowerPoint Presentation</vt:lpstr>
      <vt:lpstr>Agenda</vt:lpstr>
      <vt:lpstr>Mi C.A.S.A  Team</vt:lpstr>
      <vt:lpstr>What we do </vt:lpstr>
      <vt:lpstr>Mi C.A.S.A</vt:lpstr>
      <vt:lpstr>     Belonging </vt:lpstr>
      <vt:lpstr>PowerPoint Presentation</vt:lpstr>
      <vt:lpstr>PowerPoint Presentation</vt:lpstr>
      <vt:lpstr>                 Summer camp 2022 St Francis Regional Medical Center, Shakopee Community Education     </vt:lpstr>
      <vt:lpstr>Summary</vt:lpstr>
      <vt:lpstr>Gracias, esto no seria posible sin ustedes.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Hernandez</dc:creator>
  <cp:lastModifiedBy>Rachel Residence</cp:lastModifiedBy>
  <cp:revision>11</cp:revision>
  <dcterms:created xsi:type="dcterms:W3CDTF">2022-09-06T19:40:52Z</dcterms:created>
  <dcterms:modified xsi:type="dcterms:W3CDTF">2022-09-19T17:23:01Z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