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7"/>
  </p:notesMasterIdLst>
  <p:sldIdLst>
    <p:sldId id="256" r:id="rId2"/>
    <p:sldId id="257" r:id="rId3"/>
    <p:sldId id="258" r:id="rId4"/>
    <p:sldId id="259" r:id="rId5"/>
    <p:sldId id="261"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Myriad Pro" panose="020B0503030403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D3258-138C-404C-8B0F-324B2DF880EC}" v="31" dt="2022-09-07T22:46:51.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2" autoAdjust="0"/>
    <p:restoredTop sz="94694"/>
  </p:normalViewPr>
  <p:slideViewPr>
    <p:cSldViewPr snapToGrid="0">
      <p:cViewPr varScale="1">
        <p:scale>
          <a:sx n="121" d="100"/>
          <a:sy n="121"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E90E3-55C4-49EE-8FE9-662E167099F2}" type="datetimeFigureOut">
              <a:rPr lang="en-US" smtClean="0"/>
              <a:t>9/19/22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771C1-F1D2-455F-A2FA-1F910C7460B6}" type="slidenum">
              <a:rPr lang="en-US" smtClean="0"/>
              <a:t>‹#›</a:t>
            </a:fld>
            <a:endParaRPr lang="en-US"/>
          </a:p>
        </p:txBody>
      </p:sp>
    </p:spTree>
    <p:extLst>
      <p:ext uri="{BB962C8B-B14F-4D97-AF65-F5344CB8AC3E}">
        <p14:creationId xmlns:p14="http://schemas.microsoft.com/office/powerpoint/2010/main" val="48844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to Unite, Picnic with Police, Pop up Splash Pad, Pop up informational meetings (parks, developments), Beers with Bill, Coffee with the City, Pop up Splash Pad, Pop with Police, Shop with a Cop </a:t>
            </a:r>
          </a:p>
        </p:txBody>
      </p:sp>
      <p:sp>
        <p:nvSpPr>
          <p:cNvPr id="4" name="Slide Number Placeholder 3"/>
          <p:cNvSpPr>
            <a:spLocks noGrp="1"/>
          </p:cNvSpPr>
          <p:nvPr>
            <p:ph type="sldNum" sz="quarter" idx="5"/>
          </p:nvPr>
        </p:nvSpPr>
        <p:spPr/>
        <p:txBody>
          <a:bodyPr/>
          <a:lstStyle/>
          <a:p>
            <a:fld id="{B0F771C1-F1D2-455F-A2FA-1F910C7460B6}" type="slidenum">
              <a:rPr lang="en-US" smtClean="0"/>
              <a:t>4</a:t>
            </a:fld>
            <a:endParaRPr lang="en-US"/>
          </a:p>
        </p:txBody>
      </p:sp>
    </p:spTree>
    <p:extLst>
      <p:ext uri="{BB962C8B-B14F-4D97-AF65-F5344CB8AC3E}">
        <p14:creationId xmlns:p14="http://schemas.microsoft.com/office/powerpoint/2010/main" val="74866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5FDC-8EAB-457D-B2D6-4FD9E97C0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D87767-6A1A-4A90-A3E0-FDD4DF0AC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D3857-3FE4-430A-9D64-FC510B3324A5}"/>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5" name="Footer Placeholder 4">
            <a:extLst>
              <a:ext uri="{FF2B5EF4-FFF2-40B4-BE49-F238E27FC236}">
                <a16:creationId xmlns:a16="http://schemas.microsoft.com/office/drawing/2014/main" id="{7EE3676D-363D-408F-8196-516B13DAF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CF91E-5318-45D5-8138-2DECDB6ACADB}"/>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153138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FE7B-F925-40BC-9BF8-8B7F01BA61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6B749-06F5-480A-BDEB-6B44CFF13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17381-EB13-4C3C-B0B4-B90EA393DE6C}"/>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5" name="Footer Placeholder 4">
            <a:extLst>
              <a:ext uri="{FF2B5EF4-FFF2-40B4-BE49-F238E27FC236}">
                <a16:creationId xmlns:a16="http://schemas.microsoft.com/office/drawing/2014/main" id="{45790C0F-DC64-4986-A3D1-639E1BC58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2BC1E-3256-44F0-B521-C90B9B8F6F8D}"/>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362877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386DC-4DD3-48FB-B587-88A47AADB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99FCC3-79B8-4E34-82DF-CF719CB710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B6689-5714-4904-92C0-710BC8034DA5}"/>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5" name="Footer Placeholder 4">
            <a:extLst>
              <a:ext uri="{FF2B5EF4-FFF2-40B4-BE49-F238E27FC236}">
                <a16:creationId xmlns:a16="http://schemas.microsoft.com/office/drawing/2014/main" id="{438FD38D-297E-4FD9-980E-E462C9972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4DE23-B0D1-4FDD-814E-DD4B16E14371}"/>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140673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F51B-B73E-40C8-8F01-061303D5A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AD6D3-AA43-429B-B7E6-658C3DFBEB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0A33A-65C1-4407-A0AB-CB4D35E78CB0}"/>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5" name="Footer Placeholder 4">
            <a:extLst>
              <a:ext uri="{FF2B5EF4-FFF2-40B4-BE49-F238E27FC236}">
                <a16:creationId xmlns:a16="http://schemas.microsoft.com/office/drawing/2014/main" id="{B932B963-8795-4C81-87DD-7E4E2047A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38345-F05F-4623-91B7-F24A305E806D}"/>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223046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4D02-076D-4272-909A-68FA33699E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70AB2-B0F8-47F9-80A2-00F53E257B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377CD8-362D-4090-B661-F461BD725971}"/>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5" name="Footer Placeholder 4">
            <a:extLst>
              <a:ext uri="{FF2B5EF4-FFF2-40B4-BE49-F238E27FC236}">
                <a16:creationId xmlns:a16="http://schemas.microsoft.com/office/drawing/2014/main" id="{EC14809D-46C0-4EF4-823D-F7DB6DE5E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65D52-BE5D-4C55-9A6A-CB869E84184A}"/>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332000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D9D5-D9EF-4B5E-9478-7313EE64CB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F17A0-0940-47D9-BC9D-54BAB1AB7A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B5509E-41A4-4CBC-BFAF-62A18B68C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84B36E-DD0F-4E4C-9ECF-E46162B54458}"/>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6" name="Footer Placeholder 5">
            <a:extLst>
              <a:ext uri="{FF2B5EF4-FFF2-40B4-BE49-F238E27FC236}">
                <a16:creationId xmlns:a16="http://schemas.microsoft.com/office/drawing/2014/main" id="{C8C508DE-CF68-44CE-8F1D-C3B6147AD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CA1A2-5273-40F7-969A-3BC059AC1C32}"/>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229054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FA87-7F4A-48FE-90D2-40C4E9F316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367978-EC84-4E9A-9877-785BC21AA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7FB11E-C02F-4D55-B6D0-DE4B567308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6BC3A2-1B37-4571-BEE2-22B782862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628B0-CA39-45FD-8C1F-87228FCDA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8B0029-0CC7-4F2F-B35B-0F8093BFA825}"/>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8" name="Footer Placeholder 7">
            <a:extLst>
              <a:ext uri="{FF2B5EF4-FFF2-40B4-BE49-F238E27FC236}">
                <a16:creationId xmlns:a16="http://schemas.microsoft.com/office/drawing/2014/main" id="{6D7408CA-B90A-4400-9756-93E49C82B1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9FCAC1-AAAD-4680-977D-69BDE8836507}"/>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215687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AB38-BC20-4928-99A8-09DA73CDCF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5F7392-4A01-4351-8AF1-ED1B198EAE08}"/>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4" name="Footer Placeholder 3">
            <a:extLst>
              <a:ext uri="{FF2B5EF4-FFF2-40B4-BE49-F238E27FC236}">
                <a16:creationId xmlns:a16="http://schemas.microsoft.com/office/drawing/2014/main" id="{80DA4DEF-7CE1-4EDE-B752-1EEDC91046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AF6AFE-35CE-40FF-8611-EC8501FB5D32}"/>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102926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8C306-6F56-4596-9F88-BAF46C46FA6B}"/>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3" name="Footer Placeholder 2">
            <a:extLst>
              <a:ext uri="{FF2B5EF4-FFF2-40B4-BE49-F238E27FC236}">
                <a16:creationId xmlns:a16="http://schemas.microsoft.com/office/drawing/2014/main" id="{E9E168BB-F2FB-4B80-AE21-17A0FAAE70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21478F-3F8E-4581-89B6-912DE546B34F}"/>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338241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89FC-11B0-40D0-B847-37B48B4E7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B2766-3F5B-4D38-B73D-6AA239548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24AC84-D40F-46B8-940C-F94BEDD11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52679-538F-48E2-AC2D-2C0FA6EC9290}"/>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6" name="Footer Placeholder 5">
            <a:extLst>
              <a:ext uri="{FF2B5EF4-FFF2-40B4-BE49-F238E27FC236}">
                <a16:creationId xmlns:a16="http://schemas.microsoft.com/office/drawing/2014/main" id="{135B532A-0C6B-45AE-B5ED-6804401BE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8BD5D-A69B-493B-B287-B4629995D779}"/>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177155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172C-9B18-4C7B-898A-37CE82312A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2CA1FC-167E-4670-8098-D1A228ED4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87F2B7-1BE5-48E7-AFE0-D23EA3517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70160-C690-4354-9FB5-1A92FA380D0B}"/>
              </a:ext>
            </a:extLst>
          </p:cNvPr>
          <p:cNvSpPr>
            <a:spLocks noGrp="1"/>
          </p:cNvSpPr>
          <p:nvPr>
            <p:ph type="dt" sz="half" idx="10"/>
          </p:nvPr>
        </p:nvSpPr>
        <p:spPr/>
        <p:txBody>
          <a:bodyPr/>
          <a:lstStyle/>
          <a:p>
            <a:fld id="{A3E6E15E-8FE0-4B8D-B393-56E452543921}" type="datetimeFigureOut">
              <a:rPr lang="en-US" smtClean="0"/>
              <a:t>9/19/22</a:t>
            </a:fld>
            <a:endParaRPr lang="en-US"/>
          </a:p>
        </p:txBody>
      </p:sp>
      <p:sp>
        <p:nvSpPr>
          <p:cNvPr id="6" name="Footer Placeholder 5">
            <a:extLst>
              <a:ext uri="{FF2B5EF4-FFF2-40B4-BE49-F238E27FC236}">
                <a16:creationId xmlns:a16="http://schemas.microsoft.com/office/drawing/2014/main" id="{799D6775-9F05-4567-BB4D-6CD5F6730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E0198-AF3D-4ACB-9C83-6D78BCCB2F56}"/>
              </a:ext>
            </a:extLst>
          </p:cNvPr>
          <p:cNvSpPr>
            <a:spLocks noGrp="1"/>
          </p:cNvSpPr>
          <p:nvPr>
            <p:ph type="sldNum" sz="quarter" idx="12"/>
          </p:nvPr>
        </p:nvSpPr>
        <p:spPr/>
        <p:txBody>
          <a:bodyPr/>
          <a:lstStyle/>
          <a:p>
            <a:fld id="{9E510104-3965-4CC0-85A8-6468788B0F2A}" type="slidenum">
              <a:rPr lang="en-US" smtClean="0"/>
              <a:t>‹#›</a:t>
            </a:fld>
            <a:endParaRPr lang="en-US"/>
          </a:p>
        </p:txBody>
      </p:sp>
    </p:spTree>
    <p:extLst>
      <p:ext uri="{BB962C8B-B14F-4D97-AF65-F5344CB8AC3E}">
        <p14:creationId xmlns:p14="http://schemas.microsoft.com/office/powerpoint/2010/main" val="136437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BAD2-450A-42BE-A1DB-0AADFD008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0912C-0C0E-4BCB-8752-8EE6B2D7D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8E132CA-4D5F-4B41-9903-69C19C1362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6E15E-8FE0-4B8D-B393-56E452543921}" type="datetimeFigureOut">
              <a:rPr lang="en-US" smtClean="0"/>
              <a:t>9/19/22</a:t>
            </a:fld>
            <a:endParaRPr lang="en-US"/>
          </a:p>
        </p:txBody>
      </p:sp>
      <p:sp>
        <p:nvSpPr>
          <p:cNvPr id="5" name="Footer Placeholder 4">
            <a:extLst>
              <a:ext uri="{FF2B5EF4-FFF2-40B4-BE49-F238E27FC236}">
                <a16:creationId xmlns:a16="http://schemas.microsoft.com/office/drawing/2014/main" id="{AB3936C5-BD4F-414B-B963-25602ED19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50FC61-CB02-4AB3-A467-6012A4F02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10104-3965-4CC0-85A8-6468788B0F2A}" type="slidenum">
              <a:rPr lang="en-US" smtClean="0"/>
              <a:t>‹#›</a:t>
            </a:fld>
            <a:endParaRPr lang="en-US"/>
          </a:p>
        </p:txBody>
      </p:sp>
    </p:spTree>
    <p:extLst>
      <p:ext uri="{BB962C8B-B14F-4D97-AF65-F5344CB8AC3E}">
        <p14:creationId xmlns:p14="http://schemas.microsoft.com/office/powerpoint/2010/main" val="28857286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95C1-836D-4045-B7D3-8E60F2EABAEB}"/>
              </a:ext>
            </a:extLst>
          </p:cNvPr>
          <p:cNvSpPr>
            <a:spLocks noGrp="1"/>
          </p:cNvSpPr>
          <p:nvPr>
            <p:ph type="ctrTitle"/>
          </p:nvPr>
        </p:nvSpPr>
        <p:spPr/>
        <p:txBody>
          <a:bodyPr/>
          <a:lstStyle/>
          <a:p>
            <a:r>
              <a:rPr lang="en-US" dirty="0">
                <a:solidFill>
                  <a:schemeClr val="accent2"/>
                </a:solidFill>
              </a:rPr>
              <a:t>City of Shakopee</a:t>
            </a:r>
            <a:br>
              <a:rPr lang="en-US" dirty="0">
                <a:solidFill>
                  <a:schemeClr val="accent2"/>
                </a:solidFill>
              </a:rPr>
            </a:br>
            <a:r>
              <a:rPr lang="en-US" dirty="0">
                <a:solidFill>
                  <a:schemeClr val="accent2"/>
                </a:solidFill>
              </a:rPr>
              <a:t>Equity and Diversity</a:t>
            </a:r>
          </a:p>
        </p:txBody>
      </p:sp>
      <p:sp>
        <p:nvSpPr>
          <p:cNvPr id="3" name="Subtitle 2">
            <a:extLst>
              <a:ext uri="{FF2B5EF4-FFF2-40B4-BE49-F238E27FC236}">
                <a16:creationId xmlns:a16="http://schemas.microsoft.com/office/drawing/2014/main" id="{822BB436-42D7-4635-BD15-61281D8294A4}"/>
              </a:ext>
            </a:extLst>
          </p:cNvPr>
          <p:cNvSpPr>
            <a:spLocks noGrp="1"/>
          </p:cNvSpPr>
          <p:nvPr>
            <p:ph type="subTitle" idx="1"/>
          </p:nvPr>
        </p:nvSpPr>
        <p:spPr/>
        <p:txBody>
          <a:bodyPr/>
          <a:lstStyle/>
          <a:p>
            <a:r>
              <a:rPr lang="en-US" dirty="0">
                <a:solidFill>
                  <a:schemeClr val="accent1"/>
                </a:solidFill>
              </a:rPr>
              <a:t>September 8, 2022</a:t>
            </a:r>
          </a:p>
        </p:txBody>
      </p:sp>
    </p:spTree>
    <p:extLst>
      <p:ext uri="{BB962C8B-B14F-4D97-AF65-F5344CB8AC3E}">
        <p14:creationId xmlns:p14="http://schemas.microsoft.com/office/powerpoint/2010/main" val="364599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416D-2B0E-4728-BE9B-32A6D5986D02}"/>
              </a:ext>
            </a:extLst>
          </p:cNvPr>
          <p:cNvSpPr>
            <a:spLocks noGrp="1"/>
          </p:cNvSpPr>
          <p:nvPr>
            <p:ph type="title"/>
          </p:nvPr>
        </p:nvSpPr>
        <p:spPr/>
        <p:txBody>
          <a:bodyPr/>
          <a:lstStyle/>
          <a:p>
            <a:r>
              <a:rPr lang="en-US" dirty="0">
                <a:solidFill>
                  <a:schemeClr val="accent2"/>
                </a:solidFill>
              </a:rPr>
              <a:t> Formalizing Priorities </a:t>
            </a:r>
          </a:p>
        </p:txBody>
      </p:sp>
      <p:sp>
        <p:nvSpPr>
          <p:cNvPr id="3" name="Content Placeholder 2">
            <a:extLst>
              <a:ext uri="{FF2B5EF4-FFF2-40B4-BE49-F238E27FC236}">
                <a16:creationId xmlns:a16="http://schemas.microsoft.com/office/drawing/2014/main" id="{DDA5F97F-D6E2-4F50-B142-03671A1069C1}"/>
              </a:ext>
            </a:extLst>
          </p:cNvPr>
          <p:cNvSpPr>
            <a:spLocks noGrp="1"/>
          </p:cNvSpPr>
          <p:nvPr>
            <p:ph idx="1"/>
          </p:nvPr>
        </p:nvSpPr>
        <p:spPr>
          <a:xfrm>
            <a:off x="838200" y="1561963"/>
            <a:ext cx="10515600" cy="4351338"/>
          </a:xfrm>
        </p:spPr>
        <p:txBody>
          <a:bodyPr/>
          <a:lstStyle/>
          <a:p>
            <a:r>
              <a:rPr lang="en-US" dirty="0">
                <a:solidFill>
                  <a:schemeClr val="accent1"/>
                </a:solidFill>
              </a:rPr>
              <a:t>Leadership Strategic Planning Process </a:t>
            </a:r>
          </a:p>
          <a:p>
            <a:pPr lvl="1"/>
            <a:r>
              <a:rPr lang="en-US" dirty="0">
                <a:solidFill>
                  <a:schemeClr val="accent1"/>
                </a:solidFill>
              </a:rPr>
              <a:t>Financial Stability </a:t>
            </a:r>
          </a:p>
          <a:p>
            <a:pPr lvl="1"/>
            <a:r>
              <a:rPr lang="en-US" dirty="0">
                <a:solidFill>
                  <a:schemeClr val="accent1"/>
                </a:solidFill>
              </a:rPr>
              <a:t>Enhancing Community Strengths</a:t>
            </a:r>
          </a:p>
          <a:p>
            <a:pPr lvl="1"/>
            <a:r>
              <a:rPr lang="en-US" dirty="0">
                <a:solidFill>
                  <a:schemeClr val="accent1"/>
                </a:solidFill>
              </a:rPr>
              <a:t>Effective Public Services</a:t>
            </a:r>
          </a:p>
          <a:p>
            <a:pPr lvl="1"/>
            <a:r>
              <a:rPr lang="en-US" dirty="0">
                <a:solidFill>
                  <a:schemeClr val="accent1"/>
                </a:solidFill>
              </a:rPr>
              <a:t>Communication</a:t>
            </a:r>
          </a:p>
          <a:p>
            <a:r>
              <a:rPr lang="en-US" dirty="0">
                <a:solidFill>
                  <a:schemeClr val="accent1"/>
                </a:solidFill>
              </a:rPr>
              <a:t>Establishment of Equity Committee</a:t>
            </a:r>
          </a:p>
          <a:p>
            <a:pPr lvl="1"/>
            <a:r>
              <a:rPr lang="en-US" dirty="0">
                <a:solidFill>
                  <a:schemeClr val="accent1"/>
                </a:solidFill>
              </a:rPr>
              <a:t>GARE Cohort</a:t>
            </a:r>
          </a:p>
          <a:p>
            <a:pPr lvl="1"/>
            <a:r>
              <a:rPr lang="en-US" dirty="0">
                <a:solidFill>
                  <a:schemeClr val="accent1"/>
                </a:solidFill>
              </a:rPr>
              <a:t>Staff Trainings</a:t>
            </a:r>
          </a:p>
          <a:p>
            <a:pPr lvl="1"/>
            <a:endParaRPr lang="en-US" dirty="0">
              <a:solidFill>
                <a:schemeClr val="accent1"/>
              </a:solidFill>
            </a:endParaRPr>
          </a:p>
        </p:txBody>
      </p:sp>
    </p:spTree>
    <p:extLst>
      <p:ext uri="{BB962C8B-B14F-4D97-AF65-F5344CB8AC3E}">
        <p14:creationId xmlns:p14="http://schemas.microsoft.com/office/powerpoint/2010/main" val="38762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68BE-797A-7B81-8328-E9474F930FA6}"/>
              </a:ext>
            </a:extLst>
          </p:cNvPr>
          <p:cNvSpPr>
            <a:spLocks noGrp="1"/>
          </p:cNvSpPr>
          <p:nvPr>
            <p:ph type="title"/>
          </p:nvPr>
        </p:nvSpPr>
        <p:spPr/>
        <p:txBody>
          <a:bodyPr/>
          <a:lstStyle/>
          <a:p>
            <a:r>
              <a:rPr lang="en-US" dirty="0">
                <a:solidFill>
                  <a:schemeClr val="accent2"/>
                </a:solidFill>
              </a:rPr>
              <a:t>Goals in GARE Participation </a:t>
            </a:r>
          </a:p>
        </p:txBody>
      </p:sp>
      <p:sp>
        <p:nvSpPr>
          <p:cNvPr id="3" name="Content Placeholder 2">
            <a:extLst>
              <a:ext uri="{FF2B5EF4-FFF2-40B4-BE49-F238E27FC236}">
                <a16:creationId xmlns:a16="http://schemas.microsoft.com/office/drawing/2014/main" id="{37628E54-AC44-4822-4192-F3EB217EE157}"/>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accent1"/>
                </a:solidFill>
                <a:effectLst/>
                <a:uLnTx/>
                <a:uFillTx/>
                <a:latin typeface="Myriad Pro"/>
                <a:ea typeface="+mn-ea"/>
                <a:cs typeface="+mn-cs"/>
              </a:rPr>
              <a:t>Raised awareness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accent1"/>
                </a:solidFill>
                <a:effectLst/>
                <a:uLnTx/>
                <a:uFillTx/>
                <a:latin typeface="Myriad Pro"/>
                <a:ea typeface="+mn-ea"/>
                <a:cs typeface="+mn-cs"/>
              </a:rPr>
              <a:t>New organizational knowledge and learning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accent1"/>
                </a:solidFill>
                <a:effectLst/>
                <a:uLnTx/>
                <a:uFillTx/>
                <a:latin typeface="Myriad Pro"/>
                <a:ea typeface="+mn-ea"/>
                <a:cs typeface="+mn-cs"/>
              </a:rPr>
              <a:t>A tool to use to evaluate decisions in the context of racial equity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accent1"/>
                </a:solidFill>
                <a:effectLst/>
                <a:uLnTx/>
                <a:uFillTx/>
                <a:latin typeface="Myriad Pro"/>
                <a:ea typeface="+mn-ea"/>
                <a:cs typeface="+mn-cs"/>
              </a:rPr>
              <a:t>From participants - better means of engaging with all people in our community regardless of race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accent1"/>
                </a:solidFill>
                <a:effectLst/>
                <a:uLnTx/>
                <a:uFillTx/>
                <a:latin typeface="Myriad Pro"/>
                <a:ea typeface="+mn-ea"/>
                <a:cs typeface="+mn-cs"/>
              </a:rPr>
              <a:t>From participants – the cohort made us more conscientious overall, not just related to racial equity</a:t>
            </a:r>
          </a:p>
          <a:p>
            <a:endParaRPr lang="en-US" dirty="0">
              <a:solidFill>
                <a:schemeClr val="accent1"/>
              </a:solidFill>
            </a:endParaRPr>
          </a:p>
        </p:txBody>
      </p:sp>
    </p:spTree>
    <p:extLst>
      <p:ext uri="{BB962C8B-B14F-4D97-AF65-F5344CB8AC3E}">
        <p14:creationId xmlns:p14="http://schemas.microsoft.com/office/powerpoint/2010/main" val="410269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4294-93A7-BE9D-760E-92A248A1E49D}"/>
              </a:ext>
            </a:extLst>
          </p:cNvPr>
          <p:cNvSpPr>
            <a:spLocks noGrp="1"/>
          </p:cNvSpPr>
          <p:nvPr>
            <p:ph type="title"/>
          </p:nvPr>
        </p:nvSpPr>
        <p:spPr/>
        <p:txBody>
          <a:bodyPr/>
          <a:lstStyle/>
          <a:p>
            <a:r>
              <a:rPr lang="en-US" dirty="0">
                <a:solidFill>
                  <a:schemeClr val="accent2"/>
                </a:solidFill>
              </a:rPr>
              <a:t>Community Engagement &amp; Partnerships</a:t>
            </a:r>
          </a:p>
        </p:txBody>
      </p:sp>
      <p:pic>
        <p:nvPicPr>
          <p:cNvPr id="1026" name="Picture 2" descr="Little boy playing at splash pad">
            <a:extLst>
              <a:ext uri="{FF2B5EF4-FFF2-40B4-BE49-F238E27FC236}">
                <a16:creationId xmlns:a16="http://schemas.microsoft.com/office/drawing/2014/main" id="{50BDC02C-D75B-4BC3-5E81-ADE5E96370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2132" y="4096639"/>
            <a:ext cx="2156604" cy="1828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0" name="Picture 6" descr="May be an image of 14 people, people standing and outdoors">
            <a:extLst>
              <a:ext uri="{FF2B5EF4-FFF2-40B4-BE49-F238E27FC236}">
                <a16:creationId xmlns:a16="http://schemas.microsoft.com/office/drawing/2014/main" id="{7B308AF6-094B-1B24-035C-05A949A4B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893" y="4030726"/>
            <a:ext cx="4981975" cy="2286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2" name="Picture 8" descr="No photo description available.">
            <a:extLst>
              <a:ext uri="{FF2B5EF4-FFF2-40B4-BE49-F238E27FC236}">
                <a16:creationId xmlns:a16="http://schemas.microsoft.com/office/drawing/2014/main" id="{171514BF-92F0-E8F9-A9C2-4DA267C6D5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5112" y="1600200"/>
            <a:ext cx="2744047" cy="1828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4" name="Picture 10" descr="May be an image of one or more people, people standing and outdoors">
            <a:extLst>
              <a:ext uri="{FF2B5EF4-FFF2-40B4-BE49-F238E27FC236}">
                <a16:creationId xmlns:a16="http://schemas.microsoft.com/office/drawing/2014/main" id="{7662DEA1-79C9-DFDC-8EED-A40ADA37B8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0273" y="3945763"/>
            <a:ext cx="1962150" cy="19621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A picture containing indoor, ceiling, wall, floor&#10;&#10;Description automatically generated">
            <a:extLst>
              <a:ext uri="{FF2B5EF4-FFF2-40B4-BE49-F238E27FC236}">
                <a16:creationId xmlns:a16="http://schemas.microsoft.com/office/drawing/2014/main" id="{A1F2C83A-7251-055D-8B1D-0593814123E2}"/>
              </a:ext>
            </a:extLst>
          </p:cNvPr>
          <p:cNvPicPr>
            <a:picLocks noChangeAspect="1"/>
          </p:cNvPicPr>
          <p:nvPr/>
        </p:nvPicPr>
        <p:blipFill rotWithShape="1">
          <a:blip r:embed="rId7">
            <a:extLst>
              <a:ext uri="{28A0092B-C50C-407E-A947-70E740481C1C}">
                <a14:useLocalDpi xmlns:a14="http://schemas.microsoft.com/office/drawing/2010/main" val="0"/>
              </a:ext>
            </a:extLst>
          </a:blip>
          <a:srcRect l="8233" t="42218" r="9067" b="26533"/>
          <a:stretch/>
        </p:blipFill>
        <p:spPr>
          <a:xfrm>
            <a:off x="2723459" y="1780199"/>
            <a:ext cx="6494384" cy="18404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28" name="Picture 4" descr="May be an image of 7 people, people standing, outdoors and text that says 'SHAKOPEE POLICE SHAKOPEE POLICE'">
            <a:extLst>
              <a:ext uri="{FF2B5EF4-FFF2-40B4-BE49-F238E27FC236}">
                <a16:creationId xmlns:a16="http://schemas.microsoft.com/office/drawing/2014/main" id="{42A90120-E083-E1EB-23B4-F761EE9759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992" y="1695390"/>
            <a:ext cx="2181471" cy="1828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3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95C1-836D-4045-B7D3-8E60F2EABAEB}"/>
              </a:ext>
            </a:extLst>
          </p:cNvPr>
          <p:cNvSpPr>
            <a:spLocks noGrp="1"/>
          </p:cNvSpPr>
          <p:nvPr>
            <p:ph type="ctrTitle"/>
          </p:nvPr>
        </p:nvSpPr>
        <p:spPr/>
        <p:txBody>
          <a:bodyPr/>
          <a:lstStyle/>
          <a:p>
            <a:r>
              <a:rPr lang="en-US" dirty="0">
                <a:solidFill>
                  <a:schemeClr val="accent2"/>
                </a:solidFill>
              </a:rPr>
              <a:t>Thank You!</a:t>
            </a:r>
          </a:p>
        </p:txBody>
      </p:sp>
    </p:spTree>
    <p:extLst>
      <p:ext uri="{BB962C8B-B14F-4D97-AF65-F5344CB8AC3E}">
        <p14:creationId xmlns:p14="http://schemas.microsoft.com/office/powerpoint/2010/main" val="4015571223"/>
      </p:ext>
    </p:extLst>
  </p:cSld>
  <p:clrMapOvr>
    <a:masterClrMapping/>
  </p:clrMapOvr>
</p:sld>
</file>

<file path=ppt/theme/theme1.xml><?xml version="1.0" encoding="utf-8"?>
<a:theme xmlns:a="http://schemas.openxmlformats.org/drawingml/2006/main" name="City of Shakopee 1.16.19">
  <a:themeElements>
    <a:clrScheme name="City of Shakopee">
      <a:dk1>
        <a:sysClr val="windowText" lastClr="000000"/>
      </a:dk1>
      <a:lt1>
        <a:sysClr val="window" lastClr="FFFFFF"/>
      </a:lt1>
      <a:dk2>
        <a:srgbClr val="44546A"/>
      </a:dk2>
      <a:lt2>
        <a:srgbClr val="E7E6E6"/>
      </a:lt2>
      <a:accent1>
        <a:srgbClr val="3B5C8D"/>
      </a:accent1>
      <a:accent2>
        <a:srgbClr val="913016"/>
      </a:accent2>
      <a:accent3>
        <a:srgbClr val="CECAC3"/>
      </a:accent3>
      <a:accent4>
        <a:srgbClr val="FDCB73"/>
      </a:accent4>
      <a:accent5>
        <a:srgbClr val="4472C4"/>
      </a:accent5>
      <a:accent6>
        <a:srgbClr val="06305E"/>
      </a:accent6>
      <a:hlink>
        <a:srgbClr val="913016"/>
      </a:hlink>
      <a:folHlink>
        <a:srgbClr val="954F72"/>
      </a:folHlink>
    </a:clrScheme>
    <a:fontScheme name="City of Shakope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ral Powerpoint Background_v032822" id="{FE0CA847-E3A9-814D-8D6D-B9A2E2DD59EE}" vid="{57E68104-8166-0545-9AC1-CFB13A5B77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Shakopee PowerPoint General Background_v032822</Template>
  <TotalTime>167</TotalTime>
  <Words>144</Words>
  <Application>Microsoft Macintosh PowerPoint</Application>
  <PresentationFormat>Widescreen</PresentationFormat>
  <Paragraphs>21</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Myriad Pro</vt:lpstr>
      <vt:lpstr>Calibri</vt:lpstr>
      <vt:lpstr>Arial</vt:lpstr>
      <vt:lpstr>City of Shakopee 1.16.19</vt:lpstr>
      <vt:lpstr>City of Shakopee Equity and Diversity</vt:lpstr>
      <vt:lpstr> Formalizing Priorities </vt:lpstr>
      <vt:lpstr>Goals in GARE Participation </vt:lpstr>
      <vt:lpstr>Community Engagement &amp; Partnerships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Chelsea Petersen</dc:creator>
  <cp:lastModifiedBy>Rachel Residence</cp:lastModifiedBy>
  <cp:revision>3</cp:revision>
  <dcterms:created xsi:type="dcterms:W3CDTF">2022-09-07T20:01:40Z</dcterms:created>
  <dcterms:modified xsi:type="dcterms:W3CDTF">2022-09-19T17:22:54Z</dcterms:modified>
</cp:coreProperties>
</file>