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72" r:id="rId5"/>
    <p:sldId id="259" r:id="rId6"/>
    <p:sldId id="262" r:id="rId7"/>
    <p:sldId id="261" r:id="rId8"/>
    <p:sldId id="265" r:id="rId9"/>
    <p:sldId id="275" r:id="rId10"/>
    <p:sldId id="276" r:id="rId11"/>
    <p:sldId id="266" r:id="rId12"/>
    <p:sldId id="270" r:id="rId13"/>
    <p:sldId id="269" r:id="rId14"/>
    <p:sldId id="274" r:id="rId15"/>
    <p:sldId id="271"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94"/>
  </p:normalViewPr>
  <p:slideViewPr>
    <p:cSldViewPr snapToGrid="0">
      <p:cViewPr varScale="1">
        <p:scale>
          <a:sx n="121" d="100"/>
          <a:sy n="121"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DCD3-E269-4DFB-803C-2BB1A3A5295B}"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F82B7-D8E0-4ABB-B520-B4E9394AF0FD}" type="slidenum">
              <a:rPr lang="en-US" smtClean="0"/>
              <a:t>‹#›</a:t>
            </a:fld>
            <a:endParaRPr lang="en-US"/>
          </a:p>
        </p:txBody>
      </p:sp>
    </p:spTree>
    <p:extLst>
      <p:ext uri="{BB962C8B-B14F-4D97-AF65-F5344CB8AC3E}">
        <p14:creationId xmlns:p14="http://schemas.microsoft.com/office/powerpoint/2010/main" val="64089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E242FC-51CD-4E1E-903E-393043F8EB73}"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DBE3-83BE-4501-8A0F-359745AB254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4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42FC-51CD-4E1E-903E-393043F8EB73}"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259427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42FC-51CD-4E1E-903E-393043F8EB73}"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417501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E242FC-51CD-4E1E-903E-393043F8EB73}"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264839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242FC-51CD-4E1E-903E-393043F8EB73}"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DBE3-83BE-4501-8A0F-359745AB254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19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E242FC-51CD-4E1E-903E-393043F8EB73}"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2593577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E242FC-51CD-4E1E-903E-393043F8EB73}" type="datetimeFigureOut">
              <a:rPr lang="en-US" smtClean="0"/>
              <a:t>9/19/22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378802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E242FC-51CD-4E1E-903E-393043F8EB73}" type="datetimeFigureOut">
              <a:rPr lang="en-US" smtClean="0"/>
              <a:t>9/19/22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172067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5E242FC-51CD-4E1E-903E-393043F8EB73}" type="datetimeFigureOut">
              <a:rPr lang="en-US" smtClean="0"/>
              <a:t>9/19/22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193837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5E242FC-51CD-4E1E-903E-393043F8EB73}" type="datetimeFigureOut">
              <a:rPr lang="en-US" smtClean="0"/>
              <a:t>9/19/22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39DBE3-83BE-4501-8A0F-359745AB2549}" type="slidenum">
              <a:rPr lang="en-US" smtClean="0"/>
              <a:t>‹#›</a:t>
            </a:fld>
            <a:endParaRPr lang="en-US"/>
          </a:p>
        </p:txBody>
      </p:sp>
    </p:spTree>
    <p:extLst>
      <p:ext uri="{BB962C8B-B14F-4D97-AF65-F5344CB8AC3E}">
        <p14:creationId xmlns:p14="http://schemas.microsoft.com/office/powerpoint/2010/main" val="333521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E242FC-51CD-4E1E-903E-393043F8EB73}"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9DBE3-83BE-4501-8A0F-359745AB2549}" type="slidenum">
              <a:rPr lang="en-US" smtClean="0"/>
              <a:t>‹#›</a:t>
            </a:fld>
            <a:endParaRPr lang="en-US"/>
          </a:p>
        </p:txBody>
      </p:sp>
    </p:spTree>
    <p:extLst>
      <p:ext uri="{BB962C8B-B14F-4D97-AF65-F5344CB8AC3E}">
        <p14:creationId xmlns:p14="http://schemas.microsoft.com/office/powerpoint/2010/main" val="261119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5E242FC-51CD-4E1E-903E-393043F8EB73}" type="datetimeFigureOut">
              <a:rPr lang="en-US" smtClean="0"/>
              <a:t>9/19/22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539DBE3-83BE-4501-8A0F-359745AB254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392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4B08-873B-4BAD-9B7E-845E68DD21F4}"/>
              </a:ext>
            </a:extLst>
          </p:cNvPr>
          <p:cNvSpPr>
            <a:spLocks noGrp="1"/>
          </p:cNvSpPr>
          <p:nvPr>
            <p:ph type="ctrTitle"/>
          </p:nvPr>
        </p:nvSpPr>
        <p:spPr/>
        <p:txBody>
          <a:bodyPr/>
          <a:lstStyle/>
          <a:p>
            <a:pPr algn="ctr"/>
            <a:r>
              <a:rPr lang="en-US" dirty="0"/>
              <a:t>Advocates For Thriving Communities </a:t>
            </a:r>
          </a:p>
        </p:txBody>
      </p:sp>
      <p:sp>
        <p:nvSpPr>
          <p:cNvPr id="3" name="Subtitle 2">
            <a:extLst>
              <a:ext uri="{FF2B5EF4-FFF2-40B4-BE49-F238E27FC236}">
                <a16:creationId xmlns:a16="http://schemas.microsoft.com/office/drawing/2014/main" id="{9173960F-64B1-4632-BB78-D048A1407BB8}"/>
              </a:ext>
            </a:extLst>
          </p:cNvPr>
          <p:cNvSpPr>
            <a:spLocks noGrp="1"/>
          </p:cNvSpPr>
          <p:nvPr>
            <p:ph type="subTitle" idx="1"/>
          </p:nvPr>
        </p:nvSpPr>
        <p:spPr/>
        <p:txBody>
          <a:bodyPr/>
          <a:lstStyle/>
          <a:p>
            <a:r>
              <a:rPr lang="en-US" dirty="0" err="1"/>
              <a:t>Sahra</a:t>
            </a:r>
            <a:r>
              <a:rPr lang="en-US" dirty="0"/>
              <a:t> M. </a:t>
            </a:r>
            <a:r>
              <a:rPr lang="en-US" dirty="0" err="1"/>
              <a:t>Odowa</a:t>
            </a:r>
            <a:r>
              <a:rPr lang="en-US" dirty="0"/>
              <a:t>, MPH, </a:t>
            </a:r>
            <a:r>
              <a:rPr lang="en-US" b="1" dirty="0" err="1"/>
              <a:t>eXEcutive</a:t>
            </a:r>
            <a:r>
              <a:rPr lang="en-US" b="1" dirty="0"/>
              <a:t> director</a:t>
            </a:r>
          </a:p>
        </p:txBody>
      </p:sp>
    </p:spTree>
    <p:extLst>
      <p:ext uri="{BB962C8B-B14F-4D97-AF65-F5344CB8AC3E}">
        <p14:creationId xmlns:p14="http://schemas.microsoft.com/office/powerpoint/2010/main" val="225830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71B3-E5CB-464A-9F4C-EDD9A1D8FC4A}"/>
              </a:ext>
            </a:extLst>
          </p:cNvPr>
          <p:cNvSpPr>
            <a:spLocks noGrp="1"/>
          </p:cNvSpPr>
          <p:nvPr>
            <p:ph type="title"/>
          </p:nvPr>
        </p:nvSpPr>
        <p:spPr/>
        <p:txBody>
          <a:bodyPr/>
          <a:lstStyle/>
          <a:p>
            <a:r>
              <a:rPr lang="en-US" sz="2800" i="1" dirty="0"/>
              <a:t>Photos from our August 10</a:t>
            </a:r>
            <a:r>
              <a:rPr lang="en-US" sz="2800" i="1" baseline="30000" dirty="0"/>
              <a:t>th</a:t>
            </a:r>
            <a:r>
              <a:rPr lang="en-US" sz="2800" i="1" dirty="0"/>
              <a:t> Vaccination Event at the Scott County Government Center </a:t>
            </a:r>
          </a:p>
        </p:txBody>
      </p:sp>
      <p:pic>
        <p:nvPicPr>
          <p:cNvPr id="5" name="Picture 4">
            <a:extLst>
              <a:ext uri="{FF2B5EF4-FFF2-40B4-BE49-F238E27FC236}">
                <a16:creationId xmlns:a16="http://schemas.microsoft.com/office/drawing/2014/main" id="{8D5E08D2-2A23-40E6-B35E-D031F5395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77206" cy="2530258"/>
          </a:xfrm>
          <a:prstGeom prst="rect">
            <a:avLst/>
          </a:prstGeom>
        </p:spPr>
      </p:pic>
      <p:pic>
        <p:nvPicPr>
          <p:cNvPr id="6" name="Picture 5">
            <a:extLst>
              <a:ext uri="{FF2B5EF4-FFF2-40B4-BE49-F238E27FC236}">
                <a16:creationId xmlns:a16="http://schemas.microsoft.com/office/drawing/2014/main" id="{120F7E73-CF7D-42DA-890D-3105223AB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068" y="2713373"/>
            <a:ext cx="3602662" cy="2106819"/>
          </a:xfrm>
          <a:prstGeom prst="rect">
            <a:avLst/>
          </a:prstGeom>
        </p:spPr>
      </p:pic>
      <p:pic>
        <p:nvPicPr>
          <p:cNvPr id="7" name="Picture 6">
            <a:extLst>
              <a:ext uri="{FF2B5EF4-FFF2-40B4-BE49-F238E27FC236}">
                <a16:creationId xmlns:a16="http://schemas.microsoft.com/office/drawing/2014/main" id="{C66A37C7-D0FF-4C3D-8EF5-3C58D9364058}"/>
              </a:ext>
            </a:extLst>
          </p:cNvPr>
          <p:cNvPicPr>
            <a:picLocks noChangeAspect="1"/>
          </p:cNvPicPr>
          <p:nvPr/>
        </p:nvPicPr>
        <p:blipFill>
          <a:blip r:embed="rId4"/>
          <a:stretch>
            <a:fillRect/>
          </a:stretch>
        </p:blipFill>
        <p:spPr>
          <a:xfrm>
            <a:off x="4450308" y="2481382"/>
            <a:ext cx="3121675" cy="2338810"/>
          </a:xfrm>
          <a:prstGeom prst="rect">
            <a:avLst/>
          </a:prstGeom>
        </p:spPr>
      </p:pic>
      <p:pic>
        <p:nvPicPr>
          <p:cNvPr id="8" name="Picture 7">
            <a:extLst>
              <a:ext uri="{FF2B5EF4-FFF2-40B4-BE49-F238E27FC236}">
                <a16:creationId xmlns:a16="http://schemas.microsoft.com/office/drawing/2014/main" id="{0037F1BB-7A45-4AEB-9DB4-5FF1A9BB5843}"/>
              </a:ext>
            </a:extLst>
          </p:cNvPr>
          <p:cNvPicPr>
            <a:picLocks noChangeAspect="1"/>
          </p:cNvPicPr>
          <p:nvPr/>
        </p:nvPicPr>
        <p:blipFill>
          <a:blip r:embed="rId5"/>
          <a:stretch>
            <a:fillRect/>
          </a:stretch>
        </p:blipFill>
        <p:spPr>
          <a:xfrm>
            <a:off x="97514" y="2594662"/>
            <a:ext cx="3062614" cy="2294560"/>
          </a:xfrm>
          <a:prstGeom prst="rect">
            <a:avLst/>
          </a:prstGeom>
        </p:spPr>
      </p:pic>
      <p:pic>
        <p:nvPicPr>
          <p:cNvPr id="9" name="Picture 8">
            <a:extLst>
              <a:ext uri="{FF2B5EF4-FFF2-40B4-BE49-F238E27FC236}">
                <a16:creationId xmlns:a16="http://schemas.microsoft.com/office/drawing/2014/main" id="{6A222E72-A544-458F-8574-99BD30CD9204}"/>
              </a:ext>
            </a:extLst>
          </p:cNvPr>
          <p:cNvPicPr>
            <a:picLocks noChangeAspect="1"/>
          </p:cNvPicPr>
          <p:nvPr/>
        </p:nvPicPr>
        <p:blipFill>
          <a:blip r:embed="rId6"/>
          <a:stretch>
            <a:fillRect/>
          </a:stretch>
        </p:blipFill>
        <p:spPr>
          <a:xfrm rot="10800000" flipV="1">
            <a:off x="8592247" y="60061"/>
            <a:ext cx="3297041" cy="2470197"/>
          </a:xfrm>
          <a:prstGeom prst="rect">
            <a:avLst/>
          </a:prstGeom>
        </p:spPr>
      </p:pic>
      <p:pic>
        <p:nvPicPr>
          <p:cNvPr id="11" name="Picture 10">
            <a:extLst>
              <a:ext uri="{FF2B5EF4-FFF2-40B4-BE49-F238E27FC236}">
                <a16:creationId xmlns:a16="http://schemas.microsoft.com/office/drawing/2014/main" id="{A2C75B39-89D0-45BC-8A0B-9F7E4840AD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9830" y="0"/>
            <a:ext cx="3060912" cy="2295684"/>
          </a:xfrm>
          <a:prstGeom prst="rect">
            <a:avLst/>
          </a:prstGeom>
        </p:spPr>
      </p:pic>
    </p:spTree>
    <p:extLst>
      <p:ext uri="{BB962C8B-B14F-4D97-AF65-F5344CB8AC3E}">
        <p14:creationId xmlns:p14="http://schemas.microsoft.com/office/powerpoint/2010/main" val="420478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38D-5643-4873-BA50-8AFDC9301469}"/>
              </a:ext>
            </a:extLst>
          </p:cNvPr>
          <p:cNvSpPr>
            <a:spLocks noGrp="1"/>
          </p:cNvSpPr>
          <p:nvPr>
            <p:ph type="title"/>
          </p:nvPr>
        </p:nvSpPr>
        <p:spPr/>
        <p:txBody>
          <a:bodyPr>
            <a:normAutofit/>
          </a:bodyPr>
          <a:lstStyle/>
          <a:p>
            <a:r>
              <a:rPr lang="en-US" sz="5400" b="1" dirty="0"/>
              <a:t>Personal Care Package Drive </a:t>
            </a:r>
          </a:p>
        </p:txBody>
      </p:sp>
      <p:pic>
        <p:nvPicPr>
          <p:cNvPr id="4" name="Picture 3">
            <a:extLst>
              <a:ext uri="{FF2B5EF4-FFF2-40B4-BE49-F238E27FC236}">
                <a16:creationId xmlns:a16="http://schemas.microsoft.com/office/drawing/2014/main" id="{EC83F47C-18BE-411C-898E-79E38A913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971" y="3527487"/>
            <a:ext cx="3655412" cy="2741559"/>
          </a:xfrm>
          <a:prstGeom prst="rect">
            <a:avLst/>
          </a:prstGeom>
        </p:spPr>
      </p:pic>
      <p:pic>
        <p:nvPicPr>
          <p:cNvPr id="6" name="Picture 5">
            <a:extLst>
              <a:ext uri="{FF2B5EF4-FFF2-40B4-BE49-F238E27FC236}">
                <a16:creationId xmlns:a16="http://schemas.microsoft.com/office/drawing/2014/main" id="{828B393C-041A-4D26-8FD6-4FE753F3B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075" y="1846178"/>
            <a:ext cx="3265653" cy="4354205"/>
          </a:xfrm>
          <a:prstGeom prst="rect">
            <a:avLst/>
          </a:prstGeom>
        </p:spPr>
      </p:pic>
      <p:pic>
        <p:nvPicPr>
          <p:cNvPr id="8" name="Picture 7">
            <a:extLst>
              <a:ext uri="{FF2B5EF4-FFF2-40B4-BE49-F238E27FC236}">
                <a16:creationId xmlns:a16="http://schemas.microsoft.com/office/drawing/2014/main" id="{DAA8CFB6-D172-43F8-8ADB-28A09412A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86" y="3527487"/>
            <a:ext cx="3695178" cy="2771383"/>
          </a:xfrm>
          <a:prstGeom prst="rect">
            <a:avLst/>
          </a:prstGeom>
        </p:spPr>
      </p:pic>
      <p:sp>
        <p:nvSpPr>
          <p:cNvPr id="9" name="TextBox 8">
            <a:extLst>
              <a:ext uri="{FF2B5EF4-FFF2-40B4-BE49-F238E27FC236}">
                <a16:creationId xmlns:a16="http://schemas.microsoft.com/office/drawing/2014/main" id="{AB3E737A-D3A0-4105-8466-8C3E630D2CFB}"/>
              </a:ext>
            </a:extLst>
          </p:cNvPr>
          <p:cNvSpPr txBox="1"/>
          <p:nvPr/>
        </p:nvSpPr>
        <p:spPr>
          <a:xfrm>
            <a:off x="137787" y="1907804"/>
            <a:ext cx="8644611" cy="1477328"/>
          </a:xfrm>
          <a:prstGeom prst="rect">
            <a:avLst/>
          </a:prstGeom>
          <a:noFill/>
        </p:spPr>
        <p:txBody>
          <a:bodyPr wrap="none" rtlCol="0">
            <a:spAutoFit/>
          </a:bodyPr>
          <a:lstStyle/>
          <a:p>
            <a:pPr marL="285750" indent="-285750">
              <a:buFont typeface="Wingdings" panose="05000000000000000000" pitchFamily="2" charset="2"/>
              <a:buChar char="q"/>
            </a:pPr>
            <a:r>
              <a:rPr lang="en-US" dirty="0"/>
              <a:t>OYH Funding to provide personal care packages to residents living in HOPE Harbor </a:t>
            </a:r>
          </a:p>
          <a:p>
            <a:r>
              <a:rPr lang="en-US" dirty="0"/>
              <a:t>Supportive Housing</a:t>
            </a:r>
          </a:p>
          <a:p>
            <a:endParaRPr lang="en-US" dirty="0"/>
          </a:p>
          <a:p>
            <a:pPr marL="285750" indent="-285750">
              <a:buFont typeface="Wingdings" panose="05000000000000000000" pitchFamily="2" charset="2"/>
              <a:buChar char="q"/>
            </a:pPr>
            <a:r>
              <a:rPr lang="en-US" dirty="0"/>
              <a:t>Distributed 25-50 personal care bags containing hygienic products (both male/female), </a:t>
            </a:r>
          </a:p>
          <a:p>
            <a:r>
              <a:rPr lang="en-US" dirty="0"/>
              <a:t>blankets, and vouchers. </a:t>
            </a:r>
          </a:p>
        </p:txBody>
      </p:sp>
    </p:spTree>
    <p:extLst>
      <p:ext uri="{BB962C8B-B14F-4D97-AF65-F5344CB8AC3E}">
        <p14:creationId xmlns:p14="http://schemas.microsoft.com/office/powerpoint/2010/main" val="135119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93B0-24A3-4ADE-9A2F-357C029B1EBA}"/>
              </a:ext>
            </a:extLst>
          </p:cNvPr>
          <p:cNvSpPr>
            <a:spLocks noGrp="1"/>
          </p:cNvSpPr>
          <p:nvPr>
            <p:ph type="title"/>
          </p:nvPr>
        </p:nvSpPr>
        <p:spPr/>
        <p:txBody>
          <a:bodyPr>
            <a:normAutofit/>
          </a:bodyPr>
          <a:lstStyle/>
          <a:p>
            <a:r>
              <a:rPr lang="en-US" sz="5400" b="1" dirty="0"/>
              <a:t>Cooking Matters Curriculum </a:t>
            </a:r>
          </a:p>
        </p:txBody>
      </p:sp>
      <p:pic>
        <p:nvPicPr>
          <p:cNvPr id="5" name="Content Placeholder 4">
            <a:extLst>
              <a:ext uri="{FF2B5EF4-FFF2-40B4-BE49-F238E27FC236}">
                <a16:creationId xmlns:a16="http://schemas.microsoft.com/office/drawing/2014/main" id="{BA565F47-396B-41DC-A33E-821C4C383F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005608"/>
            <a:ext cx="4938712" cy="3704034"/>
          </a:xfrm>
          <a:prstGeom prst="rect">
            <a:avLst/>
          </a:prstGeom>
        </p:spPr>
      </p:pic>
      <p:pic>
        <p:nvPicPr>
          <p:cNvPr id="6" name="Content Placeholder 5">
            <a:extLst>
              <a:ext uri="{FF2B5EF4-FFF2-40B4-BE49-F238E27FC236}">
                <a16:creationId xmlns:a16="http://schemas.microsoft.com/office/drawing/2014/main" id="{34EBEE5A-A302-491A-9F22-67409FF536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006204"/>
            <a:ext cx="4937125" cy="3702843"/>
          </a:xfrm>
          <a:prstGeom prst="rect">
            <a:avLst/>
          </a:prstGeom>
        </p:spPr>
      </p:pic>
    </p:spTree>
    <p:extLst>
      <p:ext uri="{BB962C8B-B14F-4D97-AF65-F5344CB8AC3E}">
        <p14:creationId xmlns:p14="http://schemas.microsoft.com/office/powerpoint/2010/main" val="77285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A6B6-94D5-4B54-8A69-5E2C77E39C98}"/>
              </a:ext>
            </a:extLst>
          </p:cNvPr>
          <p:cNvSpPr>
            <a:spLocks noGrp="1"/>
          </p:cNvSpPr>
          <p:nvPr>
            <p:ph type="title"/>
          </p:nvPr>
        </p:nvSpPr>
        <p:spPr/>
        <p:txBody>
          <a:bodyPr>
            <a:normAutofit/>
          </a:bodyPr>
          <a:lstStyle/>
          <a:p>
            <a:r>
              <a:rPr lang="en-US" sz="5400" b="1" dirty="0"/>
              <a:t>Cooking Matters For Mothers </a:t>
            </a:r>
          </a:p>
        </p:txBody>
      </p:sp>
      <p:sp>
        <p:nvSpPr>
          <p:cNvPr id="4" name="Content Placeholder 3">
            <a:extLst>
              <a:ext uri="{FF2B5EF4-FFF2-40B4-BE49-F238E27FC236}">
                <a16:creationId xmlns:a16="http://schemas.microsoft.com/office/drawing/2014/main" id="{A1BF2DD4-AAE1-4DA2-8BE3-65DB7F95613C}"/>
              </a:ext>
            </a:extLst>
          </p:cNvPr>
          <p:cNvSpPr>
            <a:spLocks noGrp="1"/>
          </p:cNvSpPr>
          <p:nvPr>
            <p:ph sz="half" idx="2"/>
          </p:nvPr>
        </p:nvSpPr>
        <p:spPr>
          <a:xfrm>
            <a:off x="6825433" y="2040308"/>
            <a:ext cx="4937760" cy="4023360"/>
          </a:xfrm>
        </p:spPr>
        <p:txBody>
          <a:bodyPr/>
          <a:lstStyle/>
          <a:p>
            <a:pPr>
              <a:buFont typeface="Wingdings" panose="05000000000000000000" pitchFamily="2" charset="2"/>
              <a:buChar char="q"/>
            </a:pPr>
            <a:r>
              <a:rPr lang="en-US" dirty="0"/>
              <a:t>Participants enrolled in a 6-week CM class offered through the U of MN Extension.</a:t>
            </a:r>
          </a:p>
          <a:p>
            <a:pPr>
              <a:buFont typeface="Wingdings" panose="05000000000000000000" pitchFamily="2" charset="2"/>
              <a:buChar char="q"/>
            </a:pPr>
            <a:r>
              <a:rPr lang="en-US" dirty="0"/>
              <a:t>Hands-on food preparation</a:t>
            </a:r>
          </a:p>
          <a:p>
            <a:pPr>
              <a:buFont typeface="Wingdings" panose="05000000000000000000" pitchFamily="2" charset="2"/>
              <a:buChar char="q"/>
            </a:pPr>
            <a:r>
              <a:rPr lang="en-US" dirty="0"/>
              <a:t>All of our participants received recipes and other educational materials (i.e., Cooking Matters cookbook). </a:t>
            </a:r>
          </a:p>
          <a:p>
            <a:pPr>
              <a:buFont typeface="Wingdings" panose="05000000000000000000" pitchFamily="2" charset="2"/>
              <a:buChar char="q"/>
            </a:pPr>
            <a:r>
              <a:rPr lang="en-US" dirty="0"/>
              <a:t>At the end of each class, participants too home a bag of groceries each week to practice what they’ve learned in class at home. </a:t>
            </a:r>
          </a:p>
          <a:p>
            <a:pPr>
              <a:buFont typeface="Wingdings" panose="05000000000000000000" pitchFamily="2" charset="2"/>
              <a:buChar char="q"/>
            </a:pPr>
            <a:r>
              <a:rPr lang="en-US" dirty="0"/>
              <a:t>Participants received a certificate of completion  </a:t>
            </a:r>
          </a:p>
        </p:txBody>
      </p:sp>
      <p:pic>
        <p:nvPicPr>
          <p:cNvPr id="5" name="Content Placeholder 4">
            <a:extLst>
              <a:ext uri="{FF2B5EF4-FFF2-40B4-BE49-F238E27FC236}">
                <a16:creationId xmlns:a16="http://schemas.microsoft.com/office/drawing/2014/main" id="{53C94392-7ECA-407B-A91B-0FA0FF239E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4171" y="1936342"/>
            <a:ext cx="5542309" cy="4157570"/>
          </a:xfrm>
        </p:spPr>
      </p:pic>
    </p:spTree>
    <p:extLst>
      <p:ext uri="{BB962C8B-B14F-4D97-AF65-F5344CB8AC3E}">
        <p14:creationId xmlns:p14="http://schemas.microsoft.com/office/powerpoint/2010/main" val="35074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0490-E86D-4DA8-9372-7220E1A6A3E5}"/>
              </a:ext>
            </a:extLst>
          </p:cNvPr>
          <p:cNvSpPr>
            <a:spLocks noGrp="1"/>
          </p:cNvSpPr>
          <p:nvPr>
            <p:ph type="title"/>
          </p:nvPr>
        </p:nvSpPr>
        <p:spPr/>
        <p:txBody>
          <a:bodyPr>
            <a:noAutofit/>
          </a:bodyPr>
          <a:lstStyle/>
          <a:p>
            <a:r>
              <a:rPr lang="en-US" sz="5400" b="1" dirty="0"/>
              <a:t>Shaah Iyo Sheeko/East African Women’s Circle </a:t>
            </a:r>
          </a:p>
        </p:txBody>
      </p:sp>
      <p:pic>
        <p:nvPicPr>
          <p:cNvPr id="5" name="Content Placeholder 4">
            <a:extLst>
              <a:ext uri="{FF2B5EF4-FFF2-40B4-BE49-F238E27FC236}">
                <a16:creationId xmlns:a16="http://schemas.microsoft.com/office/drawing/2014/main" id="{5D2CFED7-4168-45EA-8E34-854D57E4D6D1}"/>
              </a:ext>
            </a:extLst>
          </p:cNvPr>
          <p:cNvPicPr>
            <a:picLocks noGrp="1" noChangeAspect="1"/>
          </p:cNvPicPr>
          <p:nvPr>
            <p:ph sz="half" idx="1"/>
          </p:nvPr>
        </p:nvPicPr>
        <p:blipFill>
          <a:blip r:embed="rId2"/>
          <a:stretch>
            <a:fillRect/>
          </a:stretch>
        </p:blipFill>
        <p:spPr>
          <a:xfrm>
            <a:off x="2092238" y="1781201"/>
            <a:ext cx="2974541" cy="4562758"/>
          </a:xfrm>
          <a:prstGeom prst="rect">
            <a:avLst/>
          </a:prstGeom>
        </p:spPr>
      </p:pic>
      <p:sp>
        <p:nvSpPr>
          <p:cNvPr id="4" name="Content Placeholder 3">
            <a:extLst>
              <a:ext uri="{FF2B5EF4-FFF2-40B4-BE49-F238E27FC236}">
                <a16:creationId xmlns:a16="http://schemas.microsoft.com/office/drawing/2014/main" id="{AB2DCAEE-2444-4128-864A-9FACDB55E5DF}"/>
              </a:ext>
            </a:extLst>
          </p:cNvPr>
          <p:cNvSpPr>
            <a:spLocks noGrp="1"/>
          </p:cNvSpPr>
          <p:nvPr>
            <p:ph sz="half" idx="2"/>
          </p:nvPr>
        </p:nvSpPr>
        <p:spPr/>
        <p:txBody>
          <a:bodyPr/>
          <a:lstStyle/>
          <a:p>
            <a:pPr>
              <a:buFont typeface="Wingdings" panose="05000000000000000000" pitchFamily="2" charset="2"/>
              <a:buChar char="q"/>
            </a:pPr>
            <a:r>
              <a:rPr lang="en-US" dirty="0"/>
              <a:t> </a:t>
            </a:r>
            <a:r>
              <a:rPr lang="en-US" b="1" dirty="0"/>
              <a:t>Partners: </a:t>
            </a:r>
            <a:r>
              <a:rPr lang="en-US" dirty="0"/>
              <a:t>Together WE CAN, Family</a:t>
            </a:r>
          </a:p>
          <a:p>
            <a:pPr marL="0" indent="0">
              <a:buNone/>
            </a:pPr>
            <a:r>
              <a:rPr lang="en-US" dirty="0"/>
              <a:t>Resource Centers, Advocates For Thriving Communities </a:t>
            </a:r>
          </a:p>
          <a:p>
            <a:pPr marL="0" indent="0">
              <a:buNone/>
            </a:pPr>
            <a:endParaRPr lang="en-US" dirty="0"/>
          </a:p>
          <a:p>
            <a:pPr>
              <a:buFont typeface="Wingdings" panose="05000000000000000000" pitchFamily="2" charset="2"/>
              <a:buChar char="q"/>
            </a:pPr>
            <a:r>
              <a:rPr lang="en-US" dirty="0"/>
              <a:t> Monthly circles of support, empowerment, and socialization </a:t>
            </a:r>
          </a:p>
          <a:p>
            <a:pPr>
              <a:buFont typeface="Wingdings" panose="05000000000000000000" pitchFamily="2" charset="2"/>
              <a:buChar char="q"/>
            </a:pPr>
            <a:endParaRPr lang="en-US" dirty="0"/>
          </a:p>
          <a:p>
            <a:pPr>
              <a:buFont typeface="Wingdings" panose="05000000000000000000" pitchFamily="2" charset="2"/>
              <a:buChar char="q"/>
            </a:pPr>
            <a:r>
              <a:rPr lang="en-US" dirty="0"/>
              <a:t>Community resources are provided </a:t>
            </a:r>
          </a:p>
        </p:txBody>
      </p:sp>
    </p:spTree>
    <p:extLst>
      <p:ext uri="{BB962C8B-B14F-4D97-AF65-F5344CB8AC3E}">
        <p14:creationId xmlns:p14="http://schemas.microsoft.com/office/powerpoint/2010/main" val="214057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375C-43EB-42BE-A013-64A35004DADF}"/>
              </a:ext>
            </a:extLst>
          </p:cNvPr>
          <p:cNvSpPr>
            <a:spLocks noGrp="1"/>
          </p:cNvSpPr>
          <p:nvPr>
            <p:ph type="title"/>
          </p:nvPr>
        </p:nvSpPr>
        <p:spPr/>
        <p:txBody>
          <a:bodyPr>
            <a:normAutofit/>
          </a:bodyPr>
          <a:lstStyle/>
          <a:p>
            <a:r>
              <a:rPr lang="en-US" sz="5400" b="1" dirty="0"/>
              <a:t>Trainings and Learning Opportunities</a:t>
            </a:r>
          </a:p>
        </p:txBody>
      </p:sp>
      <p:pic>
        <p:nvPicPr>
          <p:cNvPr id="4" name="Picture 3">
            <a:extLst>
              <a:ext uri="{FF2B5EF4-FFF2-40B4-BE49-F238E27FC236}">
                <a16:creationId xmlns:a16="http://schemas.microsoft.com/office/drawing/2014/main" id="{AFB9C409-9CF5-441F-BC48-35F7B8849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48" y="2223370"/>
            <a:ext cx="4651329" cy="3488497"/>
          </a:xfrm>
          <a:prstGeom prst="rect">
            <a:avLst/>
          </a:prstGeom>
        </p:spPr>
      </p:pic>
      <p:pic>
        <p:nvPicPr>
          <p:cNvPr id="8" name="Picture 7">
            <a:extLst>
              <a:ext uri="{FF2B5EF4-FFF2-40B4-BE49-F238E27FC236}">
                <a16:creationId xmlns:a16="http://schemas.microsoft.com/office/drawing/2014/main" id="{BF79AB61-7B77-45F1-A800-27AF91EC8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804" y="1830325"/>
            <a:ext cx="3414576" cy="4420164"/>
          </a:xfrm>
          <a:prstGeom prst="rect">
            <a:avLst/>
          </a:prstGeom>
        </p:spPr>
      </p:pic>
      <p:sp>
        <p:nvSpPr>
          <p:cNvPr id="9" name="TextBox 8">
            <a:extLst>
              <a:ext uri="{FF2B5EF4-FFF2-40B4-BE49-F238E27FC236}">
                <a16:creationId xmlns:a16="http://schemas.microsoft.com/office/drawing/2014/main" id="{30E668C7-F6D0-487F-A667-1AB88897F8E5}"/>
              </a:ext>
            </a:extLst>
          </p:cNvPr>
          <p:cNvSpPr txBox="1"/>
          <p:nvPr/>
        </p:nvSpPr>
        <p:spPr>
          <a:xfrm>
            <a:off x="4828784" y="2987458"/>
            <a:ext cx="3118981"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Naloxone Training</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Cultural competency trainings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Mental Health</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Health Equity/Health literacy/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40520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ECBB-C9E7-45F6-98C4-CCFA71087E9A}"/>
              </a:ext>
            </a:extLst>
          </p:cNvPr>
          <p:cNvSpPr>
            <a:spLocks noGrp="1"/>
          </p:cNvSpPr>
          <p:nvPr>
            <p:ph type="title"/>
          </p:nvPr>
        </p:nvSpPr>
        <p:spPr>
          <a:xfrm>
            <a:off x="1003335" y="2703621"/>
            <a:ext cx="10058400" cy="1450757"/>
          </a:xfrm>
        </p:spPr>
        <p:txBody>
          <a:bodyPr>
            <a:normAutofit/>
          </a:bodyPr>
          <a:lstStyle/>
          <a:p>
            <a:pPr algn="ctr"/>
            <a:r>
              <a:rPr lang="en-US" sz="5400" b="1" dirty="0"/>
              <a:t>Q &amp; A</a:t>
            </a:r>
          </a:p>
        </p:txBody>
      </p:sp>
      <p:pic>
        <p:nvPicPr>
          <p:cNvPr id="4" name="Picture 3">
            <a:extLst>
              <a:ext uri="{FF2B5EF4-FFF2-40B4-BE49-F238E27FC236}">
                <a16:creationId xmlns:a16="http://schemas.microsoft.com/office/drawing/2014/main" id="{EB1AA221-D598-433B-B859-6E8253346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662" y="193213"/>
            <a:ext cx="9053833" cy="1466449"/>
          </a:xfrm>
          <a:prstGeom prst="rect">
            <a:avLst/>
          </a:prstGeom>
        </p:spPr>
      </p:pic>
    </p:spTree>
    <p:extLst>
      <p:ext uri="{BB962C8B-B14F-4D97-AF65-F5344CB8AC3E}">
        <p14:creationId xmlns:p14="http://schemas.microsoft.com/office/powerpoint/2010/main" val="3937340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1415-5C17-48F7-89F1-1C2DBDD0E2B6}"/>
              </a:ext>
            </a:extLst>
          </p:cNvPr>
          <p:cNvSpPr>
            <a:spLocks noGrp="1"/>
          </p:cNvSpPr>
          <p:nvPr>
            <p:ph type="title"/>
          </p:nvPr>
        </p:nvSpPr>
        <p:spPr/>
        <p:txBody>
          <a:bodyPr/>
          <a:lstStyle/>
          <a:p>
            <a:r>
              <a:rPr lang="en-US" dirty="0"/>
              <a:t>Mission and Values </a:t>
            </a:r>
          </a:p>
        </p:txBody>
      </p:sp>
      <p:sp>
        <p:nvSpPr>
          <p:cNvPr id="3" name="Content Placeholder 2">
            <a:extLst>
              <a:ext uri="{FF2B5EF4-FFF2-40B4-BE49-F238E27FC236}">
                <a16:creationId xmlns:a16="http://schemas.microsoft.com/office/drawing/2014/main" id="{BF2FD280-E4E5-44CB-BE74-44C6C0560657}"/>
              </a:ext>
            </a:extLst>
          </p:cNvPr>
          <p:cNvSpPr>
            <a:spLocks noGrp="1"/>
          </p:cNvSpPr>
          <p:nvPr>
            <p:ph sz="half" idx="1"/>
          </p:nvPr>
        </p:nvSpPr>
        <p:spPr>
          <a:xfrm>
            <a:off x="1097279" y="1845734"/>
            <a:ext cx="5772444" cy="4449558"/>
          </a:xfrm>
        </p:spPr>
        <p:txBody>
          <a:bodyPr>
            <a:normAutofit lnSpcReduction="10000"/>
          </a:bodyPr>
          <a:lstStyle/>
          <a:p>
            <a:pPr>
              <a:buFont typeface="Wingdings" panose="05000000000000000000" pitchFamily="2" charset="2"/>
              <a:buChar char="v"/>
            </a:pPr>
            <a:r>
              <a:rPr lang="en-US" sz="2200" dirty="0"/>
              <a:t>To achieve positive health and wellness outcomes for the communities we serve. </a:t>
            </a:r>
          </a:p>
          <a:p>
            <a:pPr>
              <a:buFont typeface="Wingdings" panose="05000000000000000000" pitchFamily="2" charset="2"/>
              <a:buChar char="v"/>
            </a:pPr>
            <a:r>
              <a:rPr lang="en-US" sz="2200" dirty="0"/>
              <a:t>We are building an interdependent system to address local issues; provide opportunities to residents in employment, health and wellness; and to promote sustainable livelihoods for generations to come. </a:t>
            </a:r>
          </a:p>
          <a:p>
            <a:pPr>
              <a:buFont typeface="Wingdings" panose="05000000000000000000" pitchFamily="2" charset="2"/>
              <a:buChar char="v"/>
            </a:pPr>
            <a:r>
              <a:rPr lang="en-US" sz="2200" dirty="0"/>
              <a:t>We collaborate locally to share resources and to jointly plan, implement, and evaluate programs to achieve a common vision and collection of data to aid a thriving future. </a:t>
            </a:r>
            <a:br>
              <a:rPr lang="en-US" sz="2200" dirty="0"/>
            </a:br>
            <a:endParaRPr lang="en-US" sz="2200" dirty="0"/>
          </a:p>
          <a:p>
            <a:br>
              <a:rPr lang="en-US" dirty="0"/>
            </a:br>
            <a:endParaRPr lang="en-US" dirty="0"/>
          </a:p>
        </p:txBody>
      </p:sp>
      <p:pic>
        <p:nvPicPr>
          <p:cNvPr id="6" name="Content Placeholder 5">
            <a:extLst>
              <a:ext uri="{FF2B5EF4-FFF2-40B4-BE49-F238E27FC236}">
                <a16:creationId xmlns:a16="http://schemas.microsoft.com/office/drawing/2014/main" id="{6FC71FA8-380C-4A47-BF44-D00D76E314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2992" y="5315899"/>
            <a:ext cx="4937125" cy="799666"/>
          </a:xfrm>
        </p:spPr>
      </p:pic>
    </p:spTree>
    <p:extLst>
      <p:ext uri="{BB962C8B-B14F-4D97-AF65-F5344CB8AC3E}">
        <p14:creationId xmlns:p14="http://schemas.microsoft.com/office/powerpoint/2010/main" val="6465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D236-CA47-431E-BFA2-7CBAB3291476}"/>
              </a:ext>
            </a:extLst>
          </p:cNvPr>
          <p:cNvSpPr>
            <a:spLocks noGrp="1"/>
          </p:cNvSpPr>
          <p:nvPr>
            <p:ph type="title"/>
          </p:nvPr>
        </p:nvSpPr>
        <p:spPr/>
        <p:txBody>
          <a:bodyPr/>
          <a:lstStyle/>
          <a:p>
            <a:r>
              <a:rPr lang="en-US" dirty="0"/>
              <a:t>About Us</a:t>
            </a:r>
          </a:p>
        </p:txBody>
      </p:sp>
      <p:sp>
        <p:nvSpPr>
          <p:cNvPr id="3" name="Content Placeholder 2">
            <a:extLst>
              <a:ext uri="{FF2B5EF4-FFF2-40B4-BE49-F238E27FC236}">
                <a16:creationId xmlns:a16="http://schemas.microsoft.com/office/drawing/2014/main" id="{7061B5BC-A207-45C0-8DBC-1272E6E4308D}"/>
              </a:ext>
            </a:extLst>
          </p:cNvPr>
          <p:cNvSpPr>
            <a:spLocks noGrp="1"/>
          </p:cNvSpPr>
          <p:nvPr>
            <p:ph idx="1"/>
          </p:nvPr>
        </p:nvSpPr>
        <p:spPr/>
        <p:txBody>
          <a:bodyPr>
            <a:normAutofit/>
          </a:bodyPr>
          <a:lstStyle/>
          <a:p>
            <a:r>
              <a:rPr lang="en-US" i="1" dirty="0"/>
              <a:t>November 6th 2021, AFTC Open House</a:t>
            </a:r>
          </a:p>
        </p:txBody>
      </p:sp>
      <p:sp>
        <p:nvSpPr>
          <p:cNvPr id="6" name="Text Placeholder 5">
            <a:extLst>
              <a:ext uri="{FF2B5EF4-FFF2-40B4-BE49-F238E27FC236}">
                <a16:creationId xmlns:a16="http://schemas.microsoft.com/office/drawing/2014/main" id="{F17F9C61-C5E9-4346-93CD-FF43833BEEB7}"/>
              </a:ext>
            </a:extLst>
          </p:cNvPr>
          <p:cNvSpPr>
            <a:spLocks noGrp="1"/>
          </p:cNvSpPr>
          <p:nvPr>
            <p:ph type="body" sz="half" idx="2"/>
          </p:nvPr>
        </p:nvSpPr>
        <p:spPr/>
        <p:txBody>
          <a:bodyPr/>
          <a:lstStyle/>
          <a:p>
            <a:r>
              <a:rPr lang="en-US" dirty="0"/>
              <a:t>We are an organization that consists of health professionals, educators and community members working together to empower community residents and to provide essential tools for healthy lifestyles. We provide the latest public health information and resources to promote individual and community wellness. We believe every community resident deserves to thrive, and we work to ensure that opportunities to do so are available and accessible.</a:t>
            </a:r>
          </a:p>
          <a:p>
            <a:endParaRPr lang="en-US" dirty="0"/>
          </a:p>
        </p:txBody>
      </p:sp>
      <p:pic>
        <p:nvPicPr>
          <p:cNvPr id="5" name="Content Placeholder 4">
            <a:extLst>
              <a:ext uri="{FF2B5EF4-FFF2-40B4-BE49-F238E27FC236}">
                <a16:creationId xmlns:a16="http://schemas.microsoft.com/office/drawing/2014/main" id="{478FFFB5-0F7B-462D-8848-37ECA2E44F24}"/>
              </a:ext>
            </a:extLst>
          </p:cNvPr>
          <p:cNvPicPr>
            <a:picLocks noGrp="1" noChangeAspect="1"/>
          </p:cNvPicPr>
          <p:nvPr>
            <p:ph sz="half" idx="4294967295"/>
          </p:nvPr>
        </p:nvPicPr>
        <p:blipFill>
          <a:blip r:embed="rId2"/>
          <a:stretch>
            <a:fillRect/>
          </a:stretch>
        </p:blipFill>
        <p:spPr>
          <a:xfrm>
            <a:off x="4571439" y="1526760"/>
            <a:ext cx="7163361" cy="4777110"/>
          </a:xfrm>
          <a:prstGeom prst="rect">
            <a:avLst/>
          </a:prstGeom>
        </p:spPr>
      </p:pic>
    </p:spTree>
    <p:extLst>
      <p:ext uri="{BB962C8B-B14F-4D97-AF65-F5344CB8AC3E}">
        <p14:creationId xmlns:p14="http://schemas.microsoft.com/office/powerpoint/2010/main" val="243632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145D-C1A3-40F9-9508-012A111C1096}"/>
              </a:ext>
            </a:extLst>
          </p:cNvPr>
          <p:cNvSpPr>
            <a:spLocks noGrp="1"/>
          </p:cNvSpPr>
          <p:nvPr>
            <p:ph type="title"/>
          </p:nvPr>
        </p:nvSpPr>
        <p:spPr>
          <a:xfrm>
            <a:off x="338023" y="375781"/>
            <a:ext cx="3263210" cy="845507"/>
          </a:xfrm>
        </p:spPr>
        <p:txBody>
          <a:bodyPr>
            <a:normAutofit/>
          </a:bodyPr>
          <a:lstStyle/>
          <a:p>
            <a:pPr algn="ctr"/>
            <a:r>
              <a:rPr lang="en-US" dirty="0"/>
              <a:t>Barriers</a:t>
            </a:r>
          </a:p>
        </p:txBody>
      </p:sp>
      <p:pic>
        <p:nvPicPr>
          <p:cNvPr id="6" name="Content Placeholder 5">
            <a:extLst>
              <a:ext uri="{FF2B5EF4-FFF2-40B4-BE49-F238E27FC236}">
                <a16:creationId xmlns:a16="http://schemas.microsoft.com/office/drawing/2014/main" id="{98AECCAD-7119-4DC6-A96E-A238781473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233936" y="1262270"/>
            <a:ext cx="5994640" cy="4495980"/>
          </a:xfrm>
        </p:spPr>
      </p:pic>
      <p:sp>
        <p:nvSpPr>
          <p:cNvPr id="4" name="Text Placeholder 3">
            <a:extLst>
              <a:ext uri="{FF2B5EF4-FFF2-40B4-BE49-F238E27FC236}">
                <a16:creationId xmlns:a16="http://schemas.microsoft.com/office/drawing/2014/main" id="{E8B97B79-8B7D-4CEE-A915-43B796BA2908}"/>
              </a:ext>
            </a:extLst>
          </p:cNvPr>
          <p:cNvSpPr>
            <a:spLocks noGrp="1"/>
          </p:cNvSpPr>
          <p:nvPr>
            <p:ph type="body" sz="half" idx="2"/>
          </p:nvPr>
        </p:nvSpPr>
        <p:spPr>
          <a:xfrm>
            <a:off x="212942" y="1673786"/>
            <a:ext cx="3820439" cy="6161244"/>
          </a:xfrm>
        </p:spPr>
        <p:txBody>
          <a:bodyPr>
            <a:normAutofit/>
          </a:bodyPr>
          <a:lstStyle/>
          <a:p>
            <a:pPr marL="285750" indent="-285750">
              <a:buFont typeface="Wingdings" panose="05000000000000000000" pitchFamily="2" charset="2"/>
              <a:buChar char="q"/>
            </a:pPr>
            <a:r>
              <a:rPr lang="en-US" sz="2300" dirty="0"/>
              <a:t>Language and cultural barriers</a:t>
            </a:r>
          </a:p>
          <a:p>
            <a:pPr marL="285750" indent="-285750">
              <a:buFont typeface="Wingdings" panose="05000000000000000000" pitchFamily="2" charset="2"/>
              <a:buChar char="q"/>
            </a:pPr>
            <a:r>
              <a:rPr lang="en-US" sz="2300" dirty="0"/>
              <a:t>Navigating the healthcare system</a:t>
            </a:r>
          </a:p>
          <a:p>
            <a:pPr marL="285750" indent="-285750">
              <a:buFont typeface="Wingdings" panose="05000000000000000000" pitchFamily="2" charset="2"/>
              <a:buChar char="q"/>
            </a:pPr>
            <a:r>
              <a:rPr lang="en-US" sz="2300" dirty="0"/>
              <a:t>Fear of accessing programs and services</a:t>
            </a:r>
          </a:p>
          <a:p>
            <a:pPr marL="285750" indent="-285750">
              <a:buFont typeface="Wingdings" panose="05000000000000000000" pitchFamily="2" charset="2"/>
              <a:buChar char="q"/>
            </a:pPr>
            <a:r>
              <a:rPr lang="en-US" sz="2300" dirty="0"/>
              <a:t>Increased mental health needs </a:t>
            </a:r>
          </a:p>
          <a:p>
            <a:pPr marL="285750" indent="-285750">
              <a:buFont typeface="Wingdings" panose="05000000000000000000" pitchFamily="2" charset="2"/>
              <a:buChar char="q"/>
            </a:pPr>
            <a:r>
              <a:rPr lang="en-US" sz="2300" dirty="0"/>
              <a:t>Less coverage and benefits from employers</a:t>
            </a:r>
          </a:p>
          <a:p>
            <a:pPr marL="285750" indent="-285750">
              <a:buFont typeface="Wingdings" panose="05000000000000000000" pitchFamily="2" charset="2"/>
              <a:buChar char="q"/>
            </a:pPr>
            <a:r>
              <a:rPr lang="en-US" sz="2300" dirty="0"/>
              <a:t>Housing challenges</a:t>
            </a:r>
            <a:endParaRPr lang="en-US" sz="3300" dirty="0"/>
          </a:p>
          <a:p>
            <a:pPr marL="285750" indent="-285750">
              <a:buFont typeface="Wingdings" panose="05000000000000000000" pitchFamily="2" charset="2"/>
              <a:buChar char="q"/>
            </a:pPr>
            <a:endParaRPr lang="en-US" sz="3300"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51602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4CE8-008B-48B8-A755-FF360324A835}"/>
              </a:ext>
            </a:extLst>
          </p:cNvPr>
          <p:cNvSpPr>
            <a:spLocks noGrp="1"/>
          </p:cNvSpPr>
          <p:nvPr>
            <p:ph type="title"/>
          </p:nvPr>
        </p:nvSpPr>
        <p:spPr/>
        <p:txBody>
          <a:bodyPr/>
          <a:lstStyle/>
          <a:p>
            <a:r>
              <a:rPr lang="en-US" sz="4800" b="1" dirty="0"/>
              <a:t>Our Work </a:t>
            </a:r>
          </a:p>
        </p:txBody>
      </p:sp>
      <p:pic>
        <p:nvPicPr>
          <p:cNvPr id="6" name="Picture 5">
            <a:extLst>
              <a:ext uri="{FF2B5EF4-FFF2-40B4-BE49-F238E27FC236}">
                <a16:creationId xmlns:a16="http://schemas.microsoft.com/office/drawing/2014/main" id="{EF2B88CC-9E1F-4828-B9B4-C66EF16F6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26" y="960120"/>
            <a:ext cx="11573256" cy="1874520"/>
          </a:xfrm>
          <a:prstGeom prst="rect">
            <a:avLst/>
          </a:prstGeom>
        </p:spPr>
      </p:pic>
    </p:spTree>
    <p:extLst>
      <p:ext uri="{BB962C8B-B14F-4D97-AF65-F5344CB8AC3E}">
        <p14:creationId xmlns:p14="http://schemas.microsoft.com/office/powerpoint/2010/main" val="204384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3CD3-FECF-4D99-9D36-CD3FE6121E06}"/>
              </a:ext>
            </a:extLst>
          </p:cNvPr>
          <p:cNvSpPr>
            <a:spLocks noGrp="1"/>
          </p:cNvSpPr>
          <p:nvPr>
            <p:ph type="title"/>
          </p:nvPr>
        </p:nvSpPr>
        <p:spPr/>
        <p:txBody>
          <a:bodyPr/>
          <a:lstStyle/>
          <a:p>
            <a:r>
              <a:rPr lang="en-US" sz="5400" b="1" dirty="0"/>
              <a:t>My Strength, My Health Survey </a:t>
            </a:r>
          </a:p>
        </p:txBody>
      </p:sp>
      <p:sp>
        <p:nvSpPr>
          <p:cNvPr id="4" name="Text Placeholder 3">
            <a:extLst>
              <a:ext uri="{FF2B5EF4-FFF2-40B4-BE49-F238E27FC236}">
                <a16:creationId xmlns:a16="http://schemas.microsoft.com/office/drawing/2014/main" id="{3691A7B4-3C4C-4674-93E5-D808E62682C1}"/>
              </a:ext>
            </a:extLst>
          </p:cNvPr>
          <p:cNvSpPr>
            <a:spLocks noGrp="1"/>
          </p:cNvSpPr>
          <p:nvPr>
            <p:ph type="body" sz="half" idx="2"/>
          </p:nvPr>
        </p:nvSpPr>
        <p:spPr>
          <a:xfrm>
            <a:off x="1441746" y="6126385"/>
            <a:ext cx="11094720" cy="994818"/>
          </a:xfrm>
        </p:spPr>
        <p:txBody>
          <a:bodyPr>
            <a:normAutofit/>
          </a:bodyPr>
          <a:lstStyle/>
          <a:p>
            <a:pPr marL="285750" indent="-285750">
              <a:buFont typeface="Arial" panose="020B0604020202020204" pitchFamily="34" charset="0"/>
              <a:buChar char="•"/>
            </a:pPr>
            <a:r>
              <a:rPr lang="en-US" sz="1800" b="1" dirty="0"/>
              <a:t>Strengths-based approach </a:t>
            </a:r>
          </a:p>
          <a:p>
            <a:pPr marL="285750" indent="-285750">
              <a:buFont typeface="Arial" panose="020B0604020202020204" pitchFamily="34" charset="0"/>
              <a:buChar char="•"/>
            </a:pPr>
            <a:r>
              <a:rPr lang="en-US" sz="1800" b="1" dirty="0"/>
              <a:t>Data to go back to the community to help facilitate real change at the community level </a:t>
            </a:r>
          </a:p>
        </p:txBody>
      </p:sp>
      <p:pic>
        <p:nvPicPr>
          <p:cNvPr id="5" name="Picture 4">
            <a:extLst>
              <a:ext uri="{FF2B5EF4-FFF2-40B4-BE49-F238E27FC236}">
                <a16:creationId xmlns:a16="http://schemas.microsoft.com/office/drawing/2014/main" id="{CCF70ECA-3589-489B-A85D-56BF3EE34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41" y="74809"/>
            <a:ext cx="3739780" cy="2492579"/>
          </a:xfrm>
          <a:prstGeom prst="rect">
            <a:avLst/>
          </a:prstGeom>
        </p:spPr>
      </p:pic>
      <p:pic>
        <p:nvPicPr>
          <p:cNvPr id="6" name="Picture 5">
            <a:extLst>
              <a:ext uri="{FF2B5EF4-FFF2-40B4-BE49-F238E27FC236}">
                <a16:creationId xmlns:a16="http://schemas.microsoft.com/office/drawing/2014/main" id="{61B485ED-8BFD-4B25-888A-CF123D015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777" y="2614101"/>
            <a:ext cx="3306462" cy="2276422"/>
          </a:xfrm>
          <a:prstGeom prst="rect">
            <a:avLst/>
          </a:prstGeom>
        </p:spPr>
      </p:pic>
      <p:pic>
        <p:nvPicPr>
          <p:cNvPr id="7" name="Picture 6">
            <a:extLst>
              <a:ext uri="{FF2B5EF4-FFF2-40B4-BE49-F238E27FC236}">
                <a16:creationId xmlns:a16="http://schemas.microsoft.com/office/drawing/2014/main" id="{BA51B845-6DA3-48C3-BF6A-3FEE4CAEF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548" y="43149"/>
            <a:ext cx="3580707" cy="2386555"/>
          </a:xfrm>
          <a:prstGeom prst="rect">
            <a:avLst/>
          </a:prstGeom>
        </p:spPr>
      </p:pic>
      <p:pic>
        <p:nvPicPr>
          <p:cNvPr id="8" name="Picture 7">
            <a:extLst>
              <a:ext uri="{FF2B5EF4-FFF2-40B4-BE49-F238E27FC236}">
                <a16:creationId xmlns:a16="http://schemas.microsoft.com/office/drawing/2014/main" id="{424B2C28-E9C6-4FB9-A9BF-0988F2724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880" y="2459923"/>
            <a:ext cx="3596587" cy="2397139"/>
          </a:xfrm>
          <a:prstGeom prst="rect">
            <a:avLst/>
          </a:prstGeom>
        </p:spPr>
      </p:pic>
    </p:spTree>
    <p:extLst>
      <p:ext uri="{BB962C8B-B14F-4D97-AF65-F5344CB8AC3E}">
        <p14:creationId xmlns:p14="http://schemas.microsoft.com/office/powerpoint/2010/main" val="268454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573A-8E81-4CD5-A005-5508DCAE5824}"/>
              </a:ext>
            </a:extLst>
          </p:cNvPr>
          <p:cNvSpPr>
            <a:spLocks noGrp="1"/>
          </p:cNvSpPr>
          <p:nvPr>
            <p:ph type="title"/>
          </p:nvPr>
        </p:nvSpPr>
        <p:spPr/>
        <p:txBody>
          <a:bodyPr>
            <a:noAutofit/>
          </a:bodyPr>
          <a:lstStyle/>
          <a:p>
            <a:r>
              <a:rPr lang="en-US" sz="5400" b="1" dirty="0"/>
              <a:t>My Strength, My Health Survey</a:t>
            </a:r>
            <a:br>
              <a:rPr lang="en-US" sz="5400" b="1" dirty="0"/>
            </a:br>
            <a:r>
              <a:rPr lang="en-US" sz="5400" b="1" dirty="0"/>
              <a:t>(Part 2)</a:t>
            </a:r>
          </a:p>
        </p:txBody>
      </p:sp>
      <p:pic>
        <p:nvPicPr>
          <p:cNvPr id="4" name="Picture 3">
            <a:extLst>
              <a:ext uri="{FF2B5EF4-FFF2-40B4-BE49-F238E27FC236}">
                <a16:creationId xmlns:a16="http://schemas.microsoft.com/office/drawing/2014/main" id="{43A0E36E-B069-4FFE-81C1-BC2289E76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005" y="1847590"/>
            <a:ext cx="3269293" cy="4359057"/>
          </a:xfrm>
          <a:prstGeom prst="rect">
            <a:avLst/>
          </a:prstGeom>
        </p:spPr>
      </p:pic>
      <p:pic>
        <p:nvPicPr>
          <p:cNvPr id="6" name="Picture 5">
            <a:extLst>
              <a:ext uri="{FF2B5EF4-FFF2-40B4-BE49-F238E27FC236}">
                <a16:creationId xmlns:a16="http://schemas.microsoft.com/office/drawing/2014/main" id="{010C7985-3A7F-42D7-B1D7-BD0E95587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16690"/>
            <a:ext cx="4809995" cy="3607496"/>
          </a:xfrm>
          <a:prstGeom prst="rect">
            <a:avLst/>
          </a:prstGeom>
        </p:spPr>
      </p:pic>
    </p:spTree>
    <p:extLst>
      <p:ext uri="{BB962C8B-B14F-4D97-AF65-F5344CB8AC3E}">
        <p14:creationId xmlns:p14="http://schemas.microsoft.com/office/powerpoint/2010/main" val="2299534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379E6B-2C4B-4486-A686-29DE9B482110}"/>
              </a:ext>
            </a:extLst>
          </p:cNvPr>
          <p:cNvPicPr>
            <a:picLocks noChangeAspect="1"/>
          </p:cNvPicPr>
          <p:nvPr/>
        </p:nvPicPr>
        <p:blipFill>
          <a:blip r:embed="rId2"/>
          <a:stretch>
            <a:fillRect/>
          </a:stretch>
        </p:blipFill>
        <p:spPr>
          <a:xfrm>
            <a:off x="3466406" y="56367"/>
            <a:ext cx="4825824" cy="6248247"/>
          </a:xfrm>
          <a:prstGeom prst="rect">
            <a:avLst/>
          </a:prstGeom>
        </p:spPr>
      </p:pic>
      <p:sp>
        <p:nvSpPr>
          <p:cNvPr id="3" name="TextBox 2">
            <a:extLst>
              <a:ext uri="{FF2B5EF4-FFF2-40B4-BE49-F238E27FC236}">
                <a16:creationId xmlns:a16="http://schemas.microsoft.com/office/drawing/2014/main" id="{A0BB1426-1D95-4B9C-A613-1E5388DFBE70}"/>
              </a:ext>
            </a:extLst>
          </p:cNvPr>
          <p:cNvSpPr txBox="1"/>
          <p:nvPr/>
        </p:nvSpPr>
        <p:spPr>
          <a:xfrm>
            <a:off x="9018740" y="364334"/>
            <a:ext cx="2279737" cy="5632311"/>
          </a:xfrm>
          <a:prstGeom prst="rect">
            <a:avLst/>
          </a:prstGeom>
          <a:noFill/>
        </p:spPr>
        <p:txBody>
          <a:bodyPr wrap="square" rtlCol="0">
            <a:spAutoFit/>
          </a:bodyPr>
          <a:lstStyle/>
          <a:p>
            <a:pPr marL="285750" indent="-285750">
              <a:buFont typeface="Wingdings" panose="05000000000000000000" pitchFamily="2" charset="2"/>
              <a:buChar char="q"/>
            </a:pPr>
            <a:r>
              <a:rPr lang="en-US" dirty="0"/>
              <a:t>MyStrengths+MyHealth research survey from the University of Minnesota School of Nursing.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Online Survey</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Information collected is intended to be “foundational”.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Data used to identify the strengths of the community and demonstrated needs/challenges. </a:t>
            </a:r>
          </a:p>
        </p:txBody>
      </p:sp>
      <p:sp>
        <p:nvSpPr>
          <p:cNvPr id="4" name="TextBox 3">
            <a:extLst>
              <a:ext uri="{FF2B5EF4-FFF2-40B4-BE49-F238E27FC236}">
                <a16:creationId xmlns:a16="http://schemas.microsoft.com/office/drawing/2014/main" id="{9624953E-E98F-495D-A36D-4EE200116E2A}"/>
              </a:ext>
            </a:extLst>
          </p:cNvPr>
          <p:cNvSpPr txBox="1"/>
          <p:nvPr/>
        </p:nvSpPr>
        <p:spPr>
          <a:xfrm>
            <a:off x="137786" y="1117855"/>
            <a:ext cx="3216009" cy="400110"/>
          </a:xfrm>
          <a:prstGeom prst="rect">
            <a:avLst/>
          </a:prstGeom>
          <a:noFill/>
        </p:spPr>
        <p:txBody>
          <a:bodyPr wrap="none" rtlCol="0">
            <a:spAutoFit/>
          </a:bodyPr>
          <a:lstStyle/>
          <a:p>
            <a:r>
              <a:rPr lang="en-US" sz="2000" b="1" dirty="0"/>
              <a:t>MyStrengths+MyHealth App</a:t>
            </a:r>
          </a:p>
        </p:txBody>
      </p:sp>
    </p:spTree>
    <p:extLst>
      <p:ext uri="{BB962C8B-B14F-4D97-AF65-F5344CB8AC3E}">
        <p14:creationId xmlns:p14="http://schemas.microsoft.com/office/powerpoint/2010/main" val="382227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F94F-56FD-4CA1-8CDB-DCDB48BDED09}"/>
              </a:ext>
            </a:extLst>
          </p:cNvPr>
          <p:cNvSpPr>
            <a:spLocks noGrp="1"/>
          </p:cNvSpPr>
          <p:nvPr>
            <p:ph type="title"/>
          </p:nvPr>
        </p:nvSpPr>
        <p:spPr/>
        <p:txBody>
          <a:bodyPr>
            <a:noAutofit/>
          </a:bodyPr>
          <a:lstStyle/>
          <a:p>
            <a:pPr algn="ctr"/>
            <a:r>
              <a:rPr lang="en-US" sz="5400" b="1" dirty="0"/>
              <a:t>MDH COVID-19 Community Vaccination Grant</a:t>
            </a:r>
          </a:p>
        </p:txBody>
      </p:sp>
      <p:pic>
        <p:nvPicPr>
          <p:cNvPr id="10" name="Picture 9">
            <a:extLst>
              <a:ext uri="{FF2B5EF4-FFF2-40B4-BE49-F238E27FC236}">
                <a16:creationId xmlns:a16="http://schemas.microsoft.com/office/drawing/2014/main" id="{D1F4CA10-E788-4D32-A2E9-FF06F67FC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644" y="1903956"/>
            <a:ext cx="5628362" cy="4221272"/>
          </a:xfrm>
          <a:prstGeom prst="rect">
            <a:avLst/>
          </a:prstGeom>
        </p:spPr>
      </p:pic>
      <p:sp>
        <p:nvSpPr>
          <p:cNvPr id="11" name="TextBox 10">
            <a:extLst>
              <a:ext uri="{FF2B5EF4-FFF2-40B4-BE49-F238E27FC236}">
                <a16:creationId xmlns:a16="http://schemas.microsoft.com/office/drawing/2014/main" id="{8001F7DB-7FD7-4DAB-8204-9E4CCCC0E6F4}"/>
              </a:ext>
            </a:extLst>
          </p:cNvPr>
          <p:cNvSpPr txBox="1"/>
          <p:nvPr/>
        </p:nvSpPr>
        <p:spPr>
          <a:xfrm>
            <a:off x="7653403" y="2680570"/>
            <a:ext cx="4565481" cy="1754326"/>
          </a:xfrm>
          <a:prstGeom prst="rect">
            <a:avLst/>
          </a:prstGeom>
          <a:noFill/>
        </p:spPr>
        <p:txBody>
          <a:bodyPr wrap="none" rtlCol="0">
            <a:spAutoFit/>
          </a:bodyPr>
          <a:lstStyle/>
          <a:p>
            <a:pPr marL="285750" indent="-285750">
              <a:buFont typeface="Wingdings" panose="05000000000000000000" pitchFamily="2" charset="2"/>
              <a:buChar char="q"/>
            </a:pPr>
            <a:r>
              <a:rPr lang="en-US" dirty="0"/>
              <a:t>Partnership with Scott County Public Health</a:t>
            </a:r>
          </a:p>
          <a:p>
            <a:r>
              <a:rPr lang="en-US" dirty="0"/>
              <a:t>and the Minnesota Department of Health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Vaccination events 2x/month </a:t>
            </a:r>
          </a:p>
          <a:p>
            <a:pPr marL="285750" indent="-285750">
              <a:buFont typeface="Wingdings" panose="05000000000000000000" pitchFamily="2" charset="2"/>
              <a:buChar char="q"/>
            </a:pPr>
            <a:endParaRPr lang="en-US" dirty="0"/>
          </a:p>
          <a:p>
            <a:r>
              <a:rPr lang="en-US" dirty="0"/>
              <a:t> </a:t>
            </a:r>
          </a:p>
        </p:txBody>
      </p:sp>
    </p:spTree>
    <p:extLst>
      <p:ext uri="{BB962C8B-B14F-4D97-AF65-F5344CB8AC3E}">
        <p14:creationId xmlns:p14="http://schemas.microsoft.com/office/powerpoint/2010/main" val="2463932913"/>
      </p:ext>
    </p:extLst>
  </p:cSld>
  <p:clrMapOvr>
    <a:masterClrMapping/>
  </p:clrMapOvr>
</p:sld>
</file>

<file path=ppt/theme/theme1.xml><?xml version="1.0" encoding="utf-8"?>
<a:theme xmlns:a="http://schemas.openxmlformats.org/drawingml/2006/main" name="Retrospec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1438</TotalTime>
  <Words>487</Words>
  <Application>Microsoft Macintosh PowerPoint</Application>
  <PresentationFormat>Widescreen</PresentationFormat>
  <Paragraphs>67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Retrospect</vt:lpstr>
      <vt:lpstr>Advocates For Thriving Communities </vt:lpstr>
      <vt:lpstr>Mission and Values </vt:lpstr>
      <vt:lpstr>About Us</vt:lpstr>
      <vt:lpstr>Barriers</vt:lpstr>
      <vt:lpstr>Our Work </vt:lpstr>
      <vt:lpstr>My Strength, My Health Survey </vt:lpstr>
      <vt:lpstr>My Strength, My Health Survey (Part 2)</vt:lpstr>
      <vt:lpstr>PowerPoint Presentation</vt:lpstr>
      <vt:lpstr>MDH COVID-19 Community Vaccination Grant</vt:lpstr>
      <vt:lpstr>Photos from our August 10th Vaccination Event at the Scott County Government Center </vt:lpstr>
      <vt:lpstr>Personal Care Package Drive </vt:lpstr>
      <vt:lpstr>Cooking Matters Curriculum </vt:lpstr>
      <vt:lpstr>Cooking Matters For Mothers </vt:lpstr>
      <vt:lpstr>Shaah Iyo Sheeko/East African Women’s Circle </vt:lpstr>
      <vt:lpstr>Trainings and Learning Opportunities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Advocates For Thriving Communities </dc:title>
  <dc:creator>Scott County Guest</dc:creator>
  <cp:lastModifiedBy>Rachel Residence</cp:lastModifiedBy>
  <cp:revision>61</cp:revision>
  <dcterms:created xsi:type="dcterms:W3CDTF">2022-09-05T23:49:55Z</dcterms:created>
  <dcterms:modified xsi:type="dcterms:W3CDTF">2022-09-19T17:23:15Z</dcterms:modified>
</cp:coreProperties>
</file>